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0"/>
  </p:notesMasterIdLst>
  <p:sldIdLst>
    <p:sldId id="325" r:id="rId2"/>
    <p:sldId id="257" r:id="rId3"/>
    <p:sldId id="299" r:id="rId4"/>
    <p:sldId id="260" r:id="rId5"/>
    <p:sldId id="323" r:id="rId6"/>
    <p:sldId id="261" r:id="rId7"/>
    <p:sldId id="317" r:id="rId8"/>
    <p:sldId id="324" r:id="rId9"/>
    <p:sldId id="302" r:id="rId10"/>
    <p:sldId id="300" r:id="rId11"/>
    <p:sldId id="303" r:id="rId12"/>
    <p:sldId id="322" r:id="rId13"/>
    <p:sldId id="304" r:id="rId14"/>
    <p:sldId id="318" r:id="rId15"/>
    <p:sldId id="305" r:id="rId16"/>
    <p:sldId id="306" r:id="rId17"/>
    <p:sldId id="319" r:id="rId18"/>
    <p:sldId id="307" r:id="rId19"/>
    <p:sldId id="308" r:id="rId20"/>
    <p:sldId id="316" r:id="rId21"/>
    <p:sldId id="311" r:id="rId22"/>
    <p:sldId id="312" r:id="rId23"/>
    <p:sldId id="298" r:id="rId24"/>
    <p:sldId id="313" r:id="rId25"/>
    <p:sldId id="314" r:id="rId26"/>
    <p:sldId id="321" r:id="rId27"/>
    <p:sldId id="315" r:id="rId28"/>
    <p:sldId id="326"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gional Secretariat CTI-CFF" initials="RSC" lastIdx="6" clrIdx="0">
    <p:extLst>
      <p:ext uri="{19B8F6BF-5375-455C-9EA6-DF929625EA0E}">
        <p15:presenceInfo xmlns:p15="http://schemas.microsoft.com/office/powerpoint/2012/main" userId="faa8e3595a2e99c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4640"/>
  </p:normalViewPr>
  <p:slideViewPr>
    <p:cSldViewPr snapToGrid="0" snapToObjects="1">
      <p:cViewPr varScale="1">
        <p:scale>
          <a:sx n="65" d="100"/>
          <a:sy n="65" d="100"/>
        </p:scale>
        <p:origin x="70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3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svg"/><Relationship Id="rId1" Type="http://schemas.openxmlformats.org/officeDocument/2006/relationships/image" Target="../media/image27.png"/><Relationship Id="rId4" Type="http://schemas.openxmlformats.org/officeDocument/2006/relationships/image" Target="../media/image30.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87F016-DE3F-4C9D-836C-EB32AA5259D4}" type="doc">
      <dgm:prSet loTypeId="urn:microsoft.com/office/officeart/2018/2/layout/IconCircleList" loCatId="icon" qsTypeId="urn:microsoft.com/office/officeart/2005/8/quickstyle/simple1" qsCatId="simple" csTypeId="urn:microsoft.com/office/officeart/2018/5/colors/Iconchunking_neutralbg_accent1_2" csCatId="accent1" phldr="1"/>
      <dgm:spPr/>
      <dgm:t>
        <a:bodyPr/>
        <a:lstStyle/>
        <a:p>
          <a:endParaRPr lang="en-US"/>
        </a:p>
      </dgm:t>
    </dgm:pt>
    <dgm:pt modelId="{DBEF1A12-4F70-4F15-8A87-E44FDA3D0158}">
      <dgm:prSet custT="1"/>
      <dgm:spPr/>
      <dgm:t>
        <a:bodyPr/>
        <a:lstStyle/>
        <a:p>
          <a:pPr>
            <a:lnSpc>
              <a:spcPct val="100000"/>
            </a:lnSpc>
          </a:pPr>
          <a:r>
            <a:rPr lang="en-US" sz="1800" dirty="0"/>
            <a:t>This presentation contains basic definitions of key concepts used in monitoring and evaluation.</a:t>
          </a:r>
        </a:p>
      </dgm:t>
    </dgm:pt>
    <dgm:pt modelId="{05AE4AF7-9497-44E0-91D4-CC7E62705C68}" type="parTrans" cxnId="{3E53F4C0-2623-4354-A5F0-490BD54F2D3C}">
      <dgm:prSet/>
      <dgm:spPr/>
      <dgm:t>
        <a:bodyPr/>
        <a:lstStyle/>
        <a:p>
          <a:endParaRPr lang="en-US"/>
        </a:p>
      </dgm:t>
    </dgm:pt>
    <dgm:pt modelId="{B1BC55FB-E1D2-43DD-9B4B-9FA7F07560D3}" type="sibTrans" cxnId="{3E53F4C0-2623-4354-A5F0-490BD54F2D3C}">
      <dgm:prSet/>
      <dgm:spPr/>
      <dgm:t>
        <a:bodyPr/>
        <a:lstStyle/>
        <a:p>
          <a:pPr>
            <a:lnSpc>
              <a:spcPct val="100000"/>
            </a:lnSpc>
          </a:pPr>
          <a:endParaRPr lang="en-US"/>
        </a:p>
      </dgm:t>
    </dgm:pt>
    <dgm:pt modelId="{31088A4F-054E-4B9E-899B-6C995FE0A207}">
      <dgm:prSet custT="1"/>
      <dgm:spPr/>
      <dgm:t>
        <a:bodyPr/>
        <a:lstStyle/>
        <a:p>
          <a:pPr>
            <a:lnSpc>
              <a:spcPct val="100000"/>
            </a:lnSpc>
          </a:pPr>
          <a:r>
            <a:rPr lang="en-US" sz="1800" dirty="0"/>
            <a:t>Definitions are illustrated with practical examples regarding each concept.</a:t>
          </a:r>
        </a:p>
      </dgm:t>
    </dgm:pt>
    <dgm:pt modelId="{1DAB797D-39A3-4CD4-89D3-ED55C7820469}" type="parTrans" cxnId="{59EFB972-ADDA-45E9-9255-D79232B076B1}">
      <dgm:prSet/>
      <dgm:spPr/>
      <dgm:t>
        <a:bodyPr/>
        <a:lstStyle/>
        <a:p>
          <a:endParaRPr lang="en-US"/>
        </a:p>
      </dgm:t>
    </dgm:pt>
    <dgm:pt modelId="{6E3CDE4D-9104-4557-8359-312B8EBF01CE}" type="sibTrans" cxnId="{59EFB972-ADDA-45E9-9255-D79232B076B1}">
      <dgm:prSet/>
      <dgm:spPr/>
      <dgm:t>
        <a:bodyPr/>
        <a:lstStyle/>
        <a:p>
          <a:pPr>
            <a:lnSpc>
              <a:spcPct val="100000"/>
            </a:lnSpc>
          </a:pPr>
          <a:endParaRPr lang="en-US"/>
        </a:p>
      </dgm:t>
    </dgm:pt>
    <dgm:pt modelId="{99D70AF0-EBAD-4241-A762-A0FF26970AD3}">
      <dgm:prSet custT="1"/>
      <dgm:spPr/>
      <dgm:t>
        <a:bodyPr/>
        <a:lstStyle/>
        <a:p>
          <a:pPr>
            <a:lnSpc>
              <a:spcPct val="100000"/>
            </a:lnSpc>
          </a:pPr>
          <a:r>
            <a:rPr lang="en-US" sz="1800" dirty="0"/>
            <a:t>These key concepts are monitoring, evaluation, indicators, targets, milestones, benchmarks, outcomes and outputs.</a:t>
          </a:r>
        </a:p>
      </dgm:t>
    </dgm:pt>
    <dgm:pt modelId="{89EE8148-AD46-4B7B-A515-E3F826AABB96}" type="parTrans" cxnId="{2773385A-045F-4A22-B81C-8296D2252E5F}">
      <dgm:prSet/>
      <dgm:spPr/>
      <dgm:t>
        <a:bodyPr/>
        <a:lstStyle/>
        <a:p>
          <a:endParaRPr lang="en-US"/>
        </a:p>
      </dgm:t>
    </dgm:pt>
    <dgm:pt modelId="{60638F7F-D761-4C9D-A0EE-6984212B8574}" type="sibTrans" cxnId="{2773385A-045F-4A22-B81C-8296D2252E5F}">
      <dgm:prSet/>
      <dgm:spPr/>
      <dgm:t>
        <a:bodyPr/>
        <a:lstStyle/>
        <a:p>
          <a:pPr>
            <a:lnSpc>
              <a:spcPct val="100000"/>
            </a:lnSpc>
          </a:pPr>
          <a:endParaRPr lang="en-US"/>
        </a:p>
      </dgm:t>
    </dgm:pt>
    <dgm:pt modelId="{C86995EB-4B2E-4684-BD12-2803C152D4F6}">
      <dgm:prSet custT="1"/>
      <dgm:spPr/>
      <dgm:t>
        <a:bodyPr/>
        <a:lstStyle/>
        <a:p>
          <a:pPr>
            <a:lnSpc>
              <a:spcPct val="100000"/>
            </a:lnSpc>
          </a:pPr>
          <a:r>
            <a:rPr lang="en-US" sz="1800" dirty="0"/>
            <a:t>At the end of presentation  you will understand the key concepts about M&amp;E. We encourage you to ask questions. </a:t>
          </a:r>
        </a:p>
      </dgm:t>
    </dgm:pt>
    <dgm:pt modelId="{6CDEBF06-17C4-4A7F-82EC-3748A4F18BDD}" type="parTrans" cxnId="{A4F2C296-C88B-4C08-97DA-2E361DD94238}">
      <dgm:prSet/>
      <dgm:spPr/>
      <dgm:t>
        <a:bodyPr/>
        <a:lstStyle/>
        <a:p>
          <a:endParaRPr lang="en-US"/>
        </a:p>
      </dgm:t>
    </dgm:pt>
    <dgm:pt modelId="{20C0351A-961E-4D14-97BF-9D982803F32D}" type="sibTrans" cxnId="{A4F2C296-C88B-4C08-97DA-2E361DD94238}">
      <dgm:prSet/>
      <dgm:spPr/>
      <dgm:t>
        <a:bodyPr/>
        <a:lstStyle/>
        <a:p>
          <a:endParaRPr lang="en-US"/>
        </a:p>
      </dgm:t>
    </dgm:pt>
    <dgm:pt modelId="{6D975A77-4B18-42A0-9A12-ED96AB479171}" type="pres">
      <dgm:prSet presAssocID="{9687F016-DE3F-4C9D-836C-EB32AA5259D4}" presName="root" presStyleCnt="0">
        <dgm:presLayoutVars>
          <dgm:dir/>
          <dgm:resizeHandles val="exact"/>
        </dgm:presLayoutVars>
      </dgm:prSet>
      <dgm:spPr/>
    </dgm:pt>
    <dgm:pt modelId="{B54AE79C-29C2-449E-B825-38A35E006AE8}" type="pres">
      <dgm:prSet presAssocID="{9687F016-DE3F-4C9D-836C-EB32AA5259D4}" presName="container" presStyleCnt="0">
        <dgm:presLayoutVars>
          <dgm:dir/>
          <dgm:resizeHandles val="exact"/>
        </dgm:presLayoutVars>
      </dgm:prSet>
      <dgm:spPr/>
    </dgm:pt>
    <dgm:pt modelId="{A76442B3-1196-446D-AC98-C527CFB8F79B}" type="pres">
      <dgm:prSet presAssocID="{DBEF1A12-4F70-4F15-8A87-E44FDA3D0158}" presName="compNode" presStyleCnt="0"/>
      <dgm:spPr/>
    </dgm:pt>
    <dgm:pt modelId="{B4B140C4-E885-4EE8-AC48-1B8D758E680F}" type="pres">
      <dgm:prSet presAssocID="{DBEF1A12-4F70-4F15-8A87-E44FDA3D0158}" presName="iconBgRect" presStyleLbl="bgShp" presStyleIdx="0" presStyleCnt="4"/>
      <dgm:spPr/>
    </dgm:pt>
    <dgm:pt modelId="{77422C0D-8ABE-48CF-BF6C-C9DE3129562D}" type="pres">
      <dgm:prSet presAssocID="{DBEF1A12-4F70-4F15-8A87-E44FDA3D015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BE8B07A1-3BD0-40D8-B802-F41A0B1B19F8}" type="pres">
      <dgm:prSet presAssocID="{DBEF1A12-4F70-4F15-8A87-E44FDA3D0158}" presName="spaceRect" presStyleCnt="0"/>
      <dgm:spPr/>
    </dgm:pt>
    <dgm:pt modelId="{4A18560E-0CE7-4314-B480-F0CFF70CFD89}" type="pres">
      <dgm:prSet presAssocID="{DBEF1A12-4F70-4F15-8A87-E44FDA3D0158}" presName="textRect" presStyleLbl="revTx" presStyleIdx="0" presStyleCnt="4">
        <dgm:presLayoutVars>
          <dgm:chMax val="1"/>
          <dgm:chPref val="1"/>
        </dgm:presLayoutVars>
      </dgm:prSet>
      <dgm:spPr/>
    </dgm:pt>
    <dgm:pt modelId="{42FB0F87-58A9-495D-87E4-EBBFB1DFA49A}" type="pres">
      <dgm:prSet presAssocID="{B1BC55FB-E1D2-43DD-9B4B-9FA7F07560D3}" presName="sibTrans" presStyleLbl="sibTrans2D1" presStyleIdx="0" presStyleCnt="0"/>
      <dgm:spPr/>
    </dgm:pt>
    <dgm:pt modelId="{D5122D48-ECF0-4B8E-8755-A70E0FA68EC0}" type="pres">
      <dgm:prSet presAssocID="{31088A4F-054E-4B9E-899B-6C995FE0A207}" presName="compNode" presStyleCnt="0"/>
      <dgm:spPr/>
    </dgm:pt>
    <dgm:pt modelId="{789D63AD-3625-4778-8980-AA2011280A5D}" type="pres">
      <dgm:prSet presAssocID="{31088A4F-054E-4B9E-899B-6C995FE0A207}" presName="iconBgRect" presStyleLbl="bgShp" presStyleIdx="1" presStyleCnt="4"/>
      <dgm:spPr/>
    </dgm:pt>
    <dgm:pt modelId="{6A7F62CA-7E14-434D-95EE-A3977B333E33}" type="pres">
      <dgm:prSet presAssocID="{31088A4F-054E-4B9E-899B-6C995FE0A20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803EA49D-806E-45EE-B3C1-CB9AABAEDBA2}" type="pres">
      <dgm:prSet presAssocID="{31088A4F-054E-4B9E-899B-6C995FE0A207}" presName="spaceRect" presStyleCnt="0"/>
      <dgm:spPr/>
    </dgm:pt>
    <dgm:pt modelId="{FC58F12F-DFBD-49AF-BCAF-2D35528F4514}" type="pres">
      <dgm:prSet presAssocID="{31088A4F-054E-4B9E-899B-6C995FE0A207}" presName="textRect" presStyleLbl="revTx" presStyleIdx="1" presStyleCnt="4">
        <dgm:presLayoutVars>
          <dgm:chMax val="1"/>
          <dgm:chPref val="1"/>
        </dgm:presLayoutVars>
      </dgm:prSet>
      <dgm:spPr/>
    </dgm:pt>
    <dgm:pt modelId="{FF387A42-556B-486A-B620-FEFE5E417CC3}" type="pres">
      <dgm:prSet presAssocID="{6E3CDE4D-9104-4557-8359-312B8EBF01CE}" presName="sibTrans" presStyleLbl="sibTrans2D1" presStyleIdx="0" presStyleCnt="0"/>
      <dgm:spPr/>
    </dgm:pt>
    <dgm:pt modelId="{BEEBAFB9-BB5B-4982-B701-00B96D1F70CA}" type="pres">
      <dgm:prSet presAssocID="{99D70AF0-EBAD-4241-A762-A0FF26970AD3}" presName="compNode" presStyleCnt="0"/>
      <dgm:spPr/>
    </dgm:pt>
    <dgm:pt modelId="{F32176AE-3885-4D63-9623-76F8473916AD}" type="pres">
      <dgm:prSet presAssocID="{99D70AF0-EBAD-4241-A762-A0FF26970AD3}" presName="iconBgRect" presStyleLbl="bgShp" presStyleIdx="2" presStyleCnt="4"/>
      <dgm:spPr/>
    </dgm:pt>
    <dgm:pt modelId="{931C7235-D33E-4797-98D4-8790F8A93050}" type="pres">
      <dgm:prSet presAssocID="{99D70AF0-EBAD-4241-A762-A0FF26970AD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otes"/>
        </a:ext>
      </dgm:extLst>
    </dgm:pt>
    <dgm:pt modelId="{0F27FA1E-1466-42F9-BA76-DDB16D2DDDC8}" type="pres">
      <dgm:prSet presAssocID="{99D70AF0-EBAD-4241-A762-A0FF26970AD3}" presName="spaceRect" presStyleCnt="0"/>
      <dgm:spPr/>
    </dgm:pt>
    <dgm:pt modelId="{1C554C91-B486-459F-8934-45288ACE0EAE}" type="pres">
      <dgm:prSet presAssocID="{99D70AF0-EBAD-4241-A762-A0FF26970AD3}" presName="textRect" presStyleLbl="revTx" presStyleIdx="2" presStyleCnt="4">
        <dgm:presLayoutVars>
          <dgm:chMax val="1"/>
          <dgm:chPref val="1"/>
        </dgm:presLayoutVars>
      </dgm:prSet>
      <dgm:spPr/>
    </dgm:pt>
    <dgm:pt modelId="{194E9F3A-8411-47A0-8571-FC85466ABA81}" type="pres">
      <dgm:prSet presAssocID="{60638F7F-D761-4C9D-A0EE-6984212B8574}" presName="sibTrans" presStyleLbl="sibTrans2D1" presStyleIdx="0" presStyleCnt="0"/>
      <dgm:spPr/>
    </dgm:pt>
    <dgm:pt modelId="{85563E35-D953-4FE6-B11E-657EB82B13C7}" type="pres">
      <dgm:prSet presAssocID="{C86995EB-4B2E-4684-BD12-2803C152D4F6}" presName="compNode" presStyleCnt="0"/>
      <dgm:spPr/>
    </dgm:pt>
    <dgm:pt modelId="{807A3212-37C6-41B4-A172-EF7B14680259}" type="pres">
      <dgm:prSet presAssocID="{C86995EB-4B2E-4684-BD12-2803C152D4F6}" presName="iconBgRect" presStyleLbl="bgShp" presStyleIdx="3" presStyleCnt="4"/>
      <dgm:spPr/>
    </dgm:pt>
    <dgm:pt modelId="{C4778C72-1325-4F4B-BA8A-52F25389DBBB}" type="pres">
      <dgm:prSet presAssocID="{C86995EB-4B2E-4684-BD12-2803C152D4F6}"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A8A6836D-DDAC-4C68-9EB6-4FF51B37C81F}" type="pres">
      <dgm:prSet presAssocID="{C86995EB-4B2E-4684-BD12-2803C152D4F6}" presName="spaceRect" presStyleCnt="0"/>
      <dgm:spPr/>
    </dgm:pt>
    <dgm:pt modelId="{2780C4E2-F057-4EF4-B50C-172297778B8F}" type="pres">
      <dgm:prSet presAssocID="{C86995EB-4B2E-4684-BD12-2803C152D4F6}" presName="textRect" presStyleLbl="revTx" presStyleIdx="3" presStyleCnt="4">
        <dgm:presLayoutVars>
          <dgm:chMax val="1"/>
          <dgm:chPref val="1"/>
        </dgm:presLayoutVars>
      </dgm:prSet>
      <dgm:spPr/>
    </dgm:pt>
  </dgm:ptLst>
  <dgm:cxnLst>
    <dgm:cxn modelId="{6C39B00D-BF61-8844-AC41-BE59376D22B3}" type="presOf" srcId="{60638F7F-D761-4C9D-A0EE-6984212B8574}" destId="{194E9F3A-8411-47A0-8571-FC85466ABA81}" srcOrd="0" destOrd="0" presId="urn:microsoft.com/office/officeart/2018/2/layout/IconCircleList"/>
    <dgm:cxn modelId="{EDA8181A-C4F6-9944-9F1B-AC82B74B4E99}" type="presOf" srcId="{DBEF1A12-4F70-4F15-8A87-E44FDA3D0158}" destId="{4A18560E-0CE7-4314-B480-F0CFF70CFD89}" srcOrd="0" destOrd="0" presId="urn:microsoft.com/office/officeart/2018/2/layout/IconCircleList"/>
    <dgm:cxn modelId="{6CCFA72E-C2CB-3242-81C9-974D80A9E6E8}" type="presOf" srcId="{6E3CDE4D-9104-4557-8359-312B8EBF01CE}" destId="{FF387A42-556B-486A-B620-FEFE5E417CC3}" srcOrd="0" destOrd="0" presId="urn:microsoft.com/office/officeart/2018/2/layout/IconCircleList"/>
    <dgm:cxn modelId="{52103660-0494-7947-8BA9-47DBEA4E301A}" type="presOf" srcId="{C86995EB-4B2E-4684-BD12-2803C152D4F6}" destId="{2780C4E2-F057-4EF4-B50C-172297778B8F}" srcOrd="0" destOrd="0" presId="urn:microsoft.com/office/officeart/2018/2/layout/IconCircleList"/>
    <dgm:cxn modelId="{DF75644A-0668-C741-B207-9815531D1652}" type="presOf" srcId="{9687F016-DE3F-4C9D-836C-EB32AA5259D4}" destId="{6D975A77-4B18-42A0-9A12-ED96AB479171}" srcOrd="0" destOrd="0" presId="urn:microsoft.com/office/officeart/2018/2/layout/IconCircleList"/>
    <dgm:cxn modelId="{59EFB972-ADDA-45E9-9255-D79232B076B1}" srcId="{9687F016-DE3F-4C9D-836C-EB32AA5259D4}" destId="{31088A4F-054E-4B9E-899B-6C995FE0A207}" srcOrd="1" destOrd="0" parTransId="{1DAB797D-39A3-4CD4-89D3-ED55C7820469}" sibTransId="{6E3CDE4D-9104-4557-8359-312B8EBF01CE}"/>
    <dgm:cxn modelId="{2773385A-045F-4A22-B81C-8296D2252E5F}" srcId="{9687F016-DE3F-4C9D-836C-EB32AA5259D4}" destId="{99D70AF0-EBAD-4241-A762-A0FF26970AD3}" srcOrd="2" destOrd="0" parTransId="{89EE8148-AD46-4B7B-A515-E3F826AABB96}" sibTransId="{60638F7F-D761-4C9D-A0EE-6984212B8574}"/>
    <dgm:cxn modelId="{A4F2C296-C88B-4C08-97DA-2E361DD94238}" srcId="{9687F016-DE3F-4C9D-836C-EB32AA5259D4}" destId="{C86995EB-4B2E-4684-BD12-2803C152D4F6}" srcOrd="3" destOrd="0" parTransId="{6CDEBF06-17C4-4A7F-82EC-3748A4F18BDD}" sibTransId="{20C0351A-961E-4D14-97BF-9D982803F32D}"/>
    <dgm:cxn modelId="{3E53F4C0-2623-4354-A5F0-490BD54F2D3C}" srcId="{9687F016-DE3F-4C9D-836C-EB32AA5259D4}" destId="{DBEF1A12-4F70-4F15-8A87-E44FDA3D0158}" srcOrd="0" destOrd="0" parTransId="{05AE4AF7-9497-44E0-91D4-CC7E62705C68}" sibTransId="{B1BC55FB-E1D2-43DD-9B4B-9FA7F07560D3}"/>
    <dgm:cxn modelId="{3024D5C6-EC24-014D-AEE5-55E4D3F0D039}" type="presOf" srcId="{99D70AF0-EBAD-4241-A762-A0FF26970AD3}" destId="{1C554C91-B486-459F-8934-45288ACE0EAE}" srcOrd="0" destOrd="0" presId="urn:microsoft.com/office/officeart/2018/2/layout/IconCircleList"/>
    <dgm:cxn modelId="{A7D631F5-D917-3043-B896-7F668C00B795}" type="presOf" srcId="{31088A4F-054E-4B9E-899B-6C995FE0A207}" destId="{FC58F12F-DFBD-49AF-BCAF-2D35528F4514}" srcOrd="0" destOrd="0" presId="urn:microsoft.com/office/officeart/2018/2/layout/IconCircleList"/>
    <dgm:cxn modelId="{13BE08F7-2F15-2248-B387-528BE59BE401}" type="presOf" srcId="{B1BC55FB-E1D2-43DD-9B4B-9FA7F07560D3}" destId="{42FB0F87-58A9-495D-87E4-EBBFB1DFA49A}" srcOrd="0" destOrd="0" presId="urn:microsoft.com/office/officeart/2018/2/layout/IconCircleList"/>
    <dgm:cxn modelId="{3815881E-AD66-4F48-9CE0-904EB13C8162}" type="presParOf" srcId="{6D975A77-4B18-42A0-9A12-ED96AB479171}" destId="{B54AE79C-29C2-449E-B825-38A35E006AE8}" srcOrd="0" destOrd="0" presId="urn:microsoft.com/office/officeart/2018/2/layout/IconCircleList"/>
    <dgm:cxn modelId="{433F0C2B-1118-554A-A1F7-E7C7179A839E}" type="presParOf" srcId="{B54AE79C-29C2-449E-B825-38A35E006AE8}" destId="{A76442B3-1196-446D-AC98-C527CFB8F79B}" srcOrd="0" destOrd="0" presId="urn:microsoft.com/office/officeart/2018/2/layout/IconCircleList"/>
    <dgm:cxn modelId="{39B49D39-E852-2A4B-AA6C-DB6FF3F76AD6}" type="presParOf" srcId="{A76442B3-1196-446D-AC98-C527CFB8F79B}" destId="{B4B140C4-E885-4EE8-AC48-1B8D758E680F}" srcOrd="0" destOrd="0" presId="urn:microsoft.com/office/officeart/2018/2/layout/IconCircleList"/>
    <dgm:cxn modelId="{FAAD5CAD-1831-B04A-A7E8-05ADAFB093B7}" type="presParOf" srcId="{A76442B3-1196-446D-AC98-C527CFB8F79B}" destId="{77422C0D-8ABE-48CF-BF6C-C9DE3129562D}" srcOrd="1" destOrd="0" presId="urn:microsoft.com/office/officeart/2018/2/layout/IconCircleList"/>
    <dgm:cxn modelId="{4DCA10AF-D16D-BB45-BBA6-F780112BE540}" type="presParOf" srcId="{A76442B3-1196-446D-AC98-C527CFB8F79B}" destId="{BE8B07A1-3BD0-40D8-B802-F41A0B1B19F8}" srcOrd="2" destOrd="0" presId="urn:microsoft.com/office/officeart/2018/2/layout/IconCircleList"/>
    <dgm:cxn modelId="{06C735C5-E74F-DA40-8096-E2213998312D}" type="presParOf" srcId="{A76442B3-1196-446D-AC98-C527CFB8F79B}" destId="{4A18560E-0CE7-4314-B480-F0CFF70CFD89}" srcOrd="3" destOrd="0" presId="urn:microsoft.com/office/officeart/2018/2/layout/IconCircleList"/>
    <dgm:cxn modelId="{18B6433B-7114-254D-8249-462E987A23F0}" type="presParOf" srcId="{B54AE79C-29C2-449E-B825-38A35E006AE8}" destId="{42FB0F87-58A9-495D-87E4-EBBFB1DFA49A}" srcOrd="1" destOrd="0" presId="urn:microsoft.com/office/officeart/2018/2/layout/IconCircleList"/>
    <dgm:cxn modelId="{45CDA145-7B72-E94D-9C4A-B39476B928E8}" type="presParOf" srcId="{B54AE79C-29C2-449E-B825-38A35E006AE8}" destId="{D5122D48-ECF0-4B8E-8755-A70E0FA68EC0}" srcOrd="2" destOrd="0" presId="urn:microsoft.com/office/officeart/2018/2/layout/IconCircleList"/>
    <dgm:cxn modelId="{970AB570-9B55-E04E-97EC-7B1250DA8951}" type="presParOf" srcId="{D5122D48-ECF0-4B8E-8755-A70E0FA68EC0}" destId="{789D63AD-3625-4778-8980-AA2011280A5D}" srcOrd="0" destOrd="0" presId="urn:microsoft.com/office/officeart/2018/2/layout/IconCircleList"/>
    <dgm:cxn modelId="{AE0D6DD5-3616-8149-9F79-BB1B604DBAA5}" type="presParOf" srcId="{D5122D48-ECF0-4B8E-8755-A70E0FA68EC0}" destId="{6A7F62CA-7E14-434D-95EE-A3977B333E33}" srcOrd="1" destOrd="0" presId="urn:microsoft.com/office/officeart/2018/2/layout/IconCircleList"/>
    <dgm:cxn modelId="{06F4E4FF-551D-3F40-AB27-539EF9047945}" type="presParOf" srcId="{D5122D48-ECF0-4B8E-8755-A70E0FA68EC0}" destId="{803EA49D-806E-45EE-B3C1-CB9AABAEDBA2}" srcOrd="2" destOrd="0" presId="urn:microsoft.com/office/officeart/2018/2/layout/IconCircleList"/>
    <dgm:cxn modelId="{039434D7-F7EC-0648-A10D-57C1587474B3}" type="presParOf" srcId="{D5122D48-ECF0-4B8E-8755-A70E0FA68EC0}" destId="{FC58F12F-DFBD-49AF-BCAF-2D35528F4514}" srcOrd="3" destOrd="0" presId="urn:microsoft.com/office/officeart/2018/2/layout/IconCircleList"/>
    <dgm:cxn modelId="{405A13DD-66A4-B645-BE16-659CF7F44F86}" type="presParOf" srcId="{B54AE79C-29C2-449E-B825-38A35E006AE8}" destId="{FF387A42-556B-486A-B620-FEFE5E417CC3}" srcOrd="3" destOrd="0" presId="urn:microsoft.com/office/officeart/2018/2/layout/IconCircleList"/>
    <dgm:cxn modelId="{DA0835DB-8B9A-C740-A1F0-99A00A33C296}" type="presParOf" srcId="{B54AE79C-29C2-449E-B825-38A35E006AE8}" destId="{BEEBAFB9-BB5B-4982-B701-00B96D1F70CA}" srcOrd="4" destOrd="0" presId="urn:microsoft.com/office/officeart/2018/2/layout/IconCircleList"/>
    <dgm:cxn modelId="{2E9DD571-483A-7A43-A96C-CB236A7D5C8C}" type="presParOf" srcId="{BEEBAFB9-BB5B-4982-B701-00B96D1F70CA}" destId="{F32176AE-3885-4D63-9623-76F8473916AD}" srcOrd="0" destOrd="0" presId="urn:microsoft.com/office/officeart/2018/2/layout/IconCircleList"/>
    <dgm:cxn modelId="{B4F3B1F2-1DB3-F147-AF4A-55E182209C40}" type="presParOf" srcId="{BEEBAFB9-BB5B-4982-B701-00B96D1F70CA}" destId="{931C7235-D33E-4797-98D4-8790F8A93050}" srcOrd="1" destOrd="0" presId="urn:microsoft.com/office/officeart/2018/2/layout/IconCircleList"/>
    <dgm:cxn modelId="{0DDBA1A2-AB9B-064F-A493-022A496BDE10}" type="presParOf" srcId="{BEEBAFB9-BB5B-4982-B701-00B96D1F70CA}" destId="{0F27FA1E-1466-42F9-BA76-DDB16D2DDDC8}" srcOrd="2" destOrd="0" presId="urn:microsoft.com/office/officeart/2018/2/layout/IconCircleList"/>
    <dgm:cxn modelId="{2EB86026-1460-4F4A-A8AD-20F4527E293E}" type="presParOf" srcId="{BEEBAFB9-BB5B-4982-B701-00B96D1F70CA}" destId="{1C554C91-B486-459F-8934-45288ACE0EAE}" srcOrd="3" destOrd="0" presId="urn:microsoft.com/office/officeart/2018/2/layout/IconCircleList"/>
    <dgm:cxn modelId="{E0694193-00E0-E444-A82E-D2E2A0AAAD44}" type="presParOf" srcId="{B54AE79C-29C2-449E-B825-38A35E006AE8}" destId="{194E9F3A-8411-47A0-8571-FC85466ABA81}" srcOrd="5" destOrd="0" presId="urn:microsoft.com/office/officeart/2018/2/layout/IconCircleList"/>
    <dgm:cxn modelId="{012C0335-6DDD-2649-9097-02C648C9B735}" type="presParOf" srcId="{B54AE79C-29C2-449E-B825-38A35E006AE8}" destId="{85563E35-D953-4FE6-B11E-657EB82B13C7}" srcOrd="6" destOrd="0" presId="urn:microsoft.com/office/officeart/2018/2/layout/IconCircleList"/>
    <dgm:cxn modelId="{948E6924-5EBD-7D4B-A12A-ADCA0DDADA08}" type="presParOf" srcId="{85563E35-D953-4FE6-B11E-657EB82B13C7}" destId="{807A3212-37C6-41B4-A172-EF7B14680259}" srcOrd="0" destOrd="0" presId="urn:microsoft.com/office/officeart/2018/2/layout/IconCircleList"/>
    <dgm:cxn modelId="{3029ACE7-7839-1143-A9A6-215007139B6B}" type="presParOf" srcId="{85563E35-D953-4FE6-B11E-657EB82B13C7}" destId="{C4778C72-1325-4F4B-BA8A-52F25389DBBB}" srcOrd="1" destOrd="0" presId="urn:microsoft.com/office/officeart/2018/2/layout/IconCircleList"/>
    <dgm:cxn modelId="{43B2B9DF-A209-C04E-9EBF-236C23024659}" type="presParOf" srcId="{85563E35-D953-4FE6-B11E-657EB82B13C7}" destId="{A8A6836D-DDAC-4C68-9EB6-4FF51B37C81F}" srcOrd="2" destOrd="0" presId="urn:microsoft.com/office/officeart/2018/2/layout/IconCircleList"/>
    <dgm:cxn modelId="{0E19B97C-39B8-6846-90DC-8D05A97B1945}" type="presParOf" srcId="{85563E35-D953-4FE6-B11E-657EB82B13C7}" destId="{2780C4E2-F057-4EF4-B50C-172297778B8F}"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88C9E3-D30A-4361-9E58-305EE15110B6}"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A1A5D93-5B89-4037-8102-483B6B71761A}">
      <dgm:prSet custT="1"/>
      <dgm:spPr/>
      <dgm:t>
        <a:bodyPr/>
        <a:lstStyle/>
        <a:p>
          <a:r>
            <a:rPr lang="en-US" sz="2400" dirty="0"/>
            <a:t>At the end of this presentation and questions answers session. We expect that participants will learn about the basic definitions of key terms used in field of monitoring and evaluation.</a:t>
          </a:r>
        </a:p>
      </dgm:t>
    </dgm:pt>
    <dgm:pt modelId="{18A91BE4-2F9F-482A-972A-F6523B91D979}" type="parTrans" cxnId="{9A6121E4-DC3A-4C5E-B18B-933FA66F2222}">
      <dgm:prSet/>
      <dgm:spPr/>
      <dgm:t>
        <a:bodyPr/>
        <a:lstStyle/>
        <a:p>
          <a:endParaRPr lang="en-US"/>
        </a:p>
      </dgm:t>
    </dgm:pt>
    <dgm:pt modelId="{45F3E8DD-5F51-437B-AB72-B2DD78D0F8B1}" type="sibTrans" cxnId="{9A6121E4-DC3A-4C5E-B18B-933FA66F2222}">
      <dgm:prSet/>
      <dgm:spPr/>
      <dgm:t>
        <a:bodyPr/>
        <a:lstStyle/>
        <a:p>
          <a:endParaRPr lang="en-US"/>
        </a:p>
      </dgm:t>
    </dgm:pt>
    <dgm:pt modelId="{89FB85F7-1026-4BF9-A2B2-729FC10B443B}">
      <dgm:prSet custT="1"/>
      <dgm:spPr/>
      <dgm:t>
        <a:bodyPr/>
        <a:lstStyle/>
        <a:p>
          <a:r>
            <a:rPr lang="en-US" sz="2400" dirty="0"/>
            <a:t>This understanding of definitions of key terms used in field of monitoring and evaluation will help participants in setting monitoring and evaluation grounds for their respective projects and programs. </a:t>
          </a:r>
        </a:p>
      </dgm:t>
    </dgm:pt>
    <dgm:pt modelId="{3850561E-DFBF-4A4B-9BAD-D6A79F7D8A02}" type="parTrans" cxnId="{7F31FED8-5713-42B5-99EF-AB3DD02ED94C}">
      <dgm:prSet/>
      <dgm:spPr/>
      <dgm:t>
        <a:bodyPr/>
        <a:lstStyle/>
        <a:p>
          <a:endParaRPr lang="en-US"/>
        </a:p>
      </dgm:t>
    </dgm:pt>
    <dgm:pt modelId="{F6DAFD39-D1F0-4476-994F-FA8F204EF7C1}" type="sibTrans" cxnId="{7F31FED8-5713-42B5-99EF-AB3DD02ED94C}">
      <dgm:prSet/>
      <dgm:spPr/>
      <dgm:t>
        <a:bodyPr/>
        <a:lstStyle/>
        <a:p>
          <a:endParaRPr lang="en-US"/>
        </a:p>
      </dgm:t>
    </dgm:pt>
    <dgm:pt modelId="{8532039A-3AC9-490A-910A-3B1E3662680E}" type="pres">
      <dgm:prSet presAssocID="{5E88C9E3-D30A-4361-9E58-305EE15110B6}" presName="root" presStyleCnt="0">
        <dgm:presLayoutVars>
          <dgm:dir/>
          <dgm:resizeHandles val="exact"/>
        </dgm:presLayoutVars>
      </dgm:prSet>
      <dgm:spPr/>
    </dgm:pt>
    <dgm:pt modelId="{4D36ACF1-8EF5-4465-B306-FCAED64BB803}" type="pres">
      <dgm:prSet presAssocID="{1A1A5D93-5B89-4037-8102-483B6B71761A}" presName="compNode" presStyleCnt="0"/>
      <dgm:spPr/>
    </dgm:pt>
    <dgm:pt modelId="{98A35F89-D43A-4A4A-9AA3-260B27B45EF5}" type="pres">
      <dgm:prSet presAssocID="{1A1A5D93-5B89-4037-8102-483B6B71761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5F2062C9-6FFA-49FA-A8FA-968429EEDD4A}" type="pres">
      <dgm:prSet presAssocID="{1A1A5D93-5B89-4037-8102-483B6B71761A}" presName="spaceRect" presStyleCnt="0"/>
      <dgm:spPr/>
    </dgm:pt>
    <dgm:pt modelId="{92B6E5FC-018E-440D-AFE8-6DE52B798FA4}" type="pres">
      <dgm:prSet presAssocID="{1A1A5D93-5B89-4037-8102-483B6B71761A}" presName="textRect" presStyleLbl="revTx" presStyleIdx="0" presStyleCnt="2" custScaleX="251917" custLinFactNeighborX="1176" custLinFactNeighborY="-29792">
        <dgm:presLayoutVars>
          <dgm:chMax val="1"/>
          <dgm:chPref val="1"/>
        </dgm:presLayoutVars>
      </dgm:prSet>
      <dgm:spPr/>
    </dgm:pt>
    <dgm:pt modelId="{3781BADA-601F-46F4-A3E5-C37B3E519C21}" type="pres">
      <dgm:prSet presAssocID="{45F3E8DD-5F51-437B-AB72-B2DD78D0F8B1}" presName="sibTrans" presStyleCnt="0"/>
      <dgm:spPr/>
    </dgm:pt>
    <dgm:pt modelId="{D5C7E161-D9E8-420B-A8C9-25485B0C64F6}" type="pres">
      <dgm:prSet presAssocID="{89FB85F7-1026-4BF9-A2B2-729FC10B443B}" presName="compNode" presStyleCnt="0"/>
      <dgm:spPr/>
    </dgm:pt>
    <dgm:pt modelId="{4B0948CD-69E1-416D-8DE0-53F5AD89734B}" type="pres">
      <dgm:prSet presAssocID="{89FB85F7-1026-4BF9-A2B2-729FC10B443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B0AF5CCE-88EE-4A44-A556-F0E5EE652036}" type="pres">
      <dgm:prSet presAssocID="{89FB85F7-1026-4BF9-A2B2-729FC10B443B}" presName="spaceRect" presStyleCnt="0"/>
      <dgm:spPr/>
    </dgm:pt>
    <dgm:pt modelId="{C5D467BF-844D-453C-BA63-6EBC0C401A0E}" type="pres">
      <dgm:prSet presAssocID="{89FB85F7-1026-4BF9-A2B2-729FC10B443B}" presName="textRect" presStyleLbl="revTx" presStyleIdx="1" presStyleCnt="2" custScaleX="205562" custLinFactNeighborX="-2744" custLinFactNeighborY="-31148">
        <dgm:presLayoutVars>
          <dgm:chMax val="1"/>
          <dgm:chPref val="1"/>
        </dgm:presLayoutVars>
      </dgm:prSet>
      <dgm:spPr/>
    </dgm:pt>
  </dgm:ptLst>
  <dgm:cxnLst>
    <dgm:cxn modelId="{3100DC87-8396-4E68-9175-1DC66F75040F}" type="presOf" srcId="{5E88C9E3-D30A-4361-9E58-305EE15110B6}" destId="{8532039A-3AC9-490A-910A-3B1E3662680E}" srcOrd="0" destOrd="0" presId="urn:microsoft.com/office/officeart/2018/2/layout/IconLabelList"/>
    <dgm:cxn modelId="{3683F1A8-3229-4465-9BAF-B6ACF437FDFF}" type="presOf" srcId="{1A1A5D93-5B89-4037-8102-483B6B71761A}" destId="{92B6E5FC-018E-440D-AFE8-6DE52B798FA4}" srcOrd="0" destOrd="0" presId="urn:microsoft.com/office/officeart/2018/2/layout/IconLabelList"/>
    <dgm:cxn modelId="{CDD019BD-3086-4FED-9591-C11F359AA429}" type="presOf" srcId="{89FB85F7-1026-4BF9-A2B2-729FC10B443B}" destId="{C5D467BF-844D-453C-BA63-6EBC0C401A0E}" srcOrd="0" destOrd="0" presId="urn:microsoft.com/office/officeart/2018/2/layout/IconLabelList"/>
    <dgm:cxn modelId="{7F31FED8-5713-42B5-99EF-AB3DD02ED94C}" srcId="{5E88C9E3-D30A-4361-9E58-305EE15110B6}" destId="{89FB85F7-1026-4BF9-A2B2-729FC10B443B}" srcOrd="1" destOrd="0" parTransId="{3850561E-DFBF-4A4B-9BAD-D6A79F7D8A02}" sibTransId="{F6DAFD39-D1F0-4476-994F-FA8F204EF7C1}"/>
    <dgm:cxn modelId="{9A6121E4-DC3A-4C5E-B18B-933FA66F2222}" srcId="{5E88C9E3-D30A-4361-9E58-305EE15110B6}" destId="{1A1A5D93-5B89-4037-8102-483B6B71761A}" srcOrd="0" destOrd="0" parTransId="{18A91BE4-2F9F-482A-972A-F6523B91D979}" sibTransId="{45F3E8DD-5F51-437B-AB72-B2DD78D0F8B1}"/>
    <dgm:cxn modelId="{ACB2A862-8565-4B43-8863-122271DA8BB1}" type="presParOf" srcId="{8532039A-3AC9-490A-910A-3B1E3662680E}" destId="{4D36ACF1-8EF5-4465-B306-FCAED64BB803}" srcOrd="0" destOrd="0" presId="urn:microsoft.com/office/officeart/2018/2/layout/IconLabelList"/>
    <dgm:cxn modelId="{3412AAE9-8F6E-436F-B29F-CC9F31D274ED}" type="presParOf" srcId="{4D36ACF1-8EF5-4465-B306-FCAED64BB803}" destId="{98A35F89-D43A-4A4A-9AA3-260B27B45EF5}" srcOrd="0" destOrd="0" presId="urn:microsoft.com/office/officeart/2018/2/layout/IconLabelList"/>
    <dgm:cxn modelId="{13BB81FF-39CF-41F3-BF49-D1749477FD4E}" type="presParOf" srcId="{4D36ACF1-8EF5-4465-B306-FCAED64BB803}" destId="{5F2062C9-6FFA-49FA-A8FA-968429EEDD4A}" srcOrd="1" destOrd="0" presId="urn:microsoft.com/office/officeart/2018/2/layout/IconLabelList"/>
    <dgm:cxn modelId="{61197C4E-36B9-40A2-8661-A0C9AC91AE1C}" type="presParOf" srcId="{4D36ACF1-8EF5-4465-B306-FCAED64BB803}" destId="{92B6E5FC-018E-440D-AFE8-6DE52B798FA4}" srcOrd="2" destOrd="0" presId="urn:microsoft.com/office/officeart/2018/2/layout/IconLabelList"/>
    <dgm:cxn modelId="{CCBD96C4-3C9A-42CB-A7C2-57809E9D6D61}" type="presParOf" srcId="{8532039A-3AC9-490A-910A-3B1E3662680E}" destId="{3781BADA-601F-46F4-A3E5-C37B3E519C21}" srcOrd="1" destOrd="0" presId="urn:microsoft.com/office/officeart/2018/2/layout/IconLabelList"/>
    <dgm:cxn modelId="{17A7B43A-E8B9-45FF-B145-5B007799CE7B}" type="presParOf" srcId="{8532039A-3AC9-490A-910A-3B1E3662680E}" destId="{D5C7E161-D9E8-420B-A8C9-25485B0C64F6}" srcOrd="2" destOrd="0" presId="urn:microsoft.com/office/officeart/2018/2/layout/IconLabelList"/>
    <dgm:cxn modelId="{30B9ADED-3279-4B52-B19C-CFAD3B5EFE17}" type="presParOf" srcId="{D5C7E161-D9E8-420B-A8C9-25485B0C64F6}" destId="{4B0948CD-69E1-416D-8DE0-53F5AD89734B}" srcOrd="0" destOrd="0" presId="urn:microsoft.com/office/officeart/2018/2/layout/IconLabelList"/>
    <dgm:cxn modelId="{E89B2066-48A0-40C6-8DDB-7655317978A5}" type="presParOf" srcId="{D5C7E161-D9E8-420B-A8C9-25485B0C64F6}" destId="{B0AF5CCE-88EE-4A44-A556-F0E5EE652036}" srcOrd="1" destOrd="0" presId="urn:microsoft.com/office/officeart/2018/2/layout/IconLabelList"/>
    <dgm:cxn modelId="{5A150945-5620-4E1D-8F2B-18D4253A011A}" type="presParOf" srcId="{D5C7E161-D9E8-420B-A8C9-25485B0C64F6}" destId="{C5D467BF-844D-453C-BA63-6EBC0C401A0E}"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B140C4-E885-4EE8-AC48-1B8D758E680F}">
      <dsp:nvSpPr>
        <dsp:cNvPr id="0" name=""/>
        <dsp:cNvSpPr/>
      </dsp:nvSpPr>
      <dsp:spPr>
        <a:xfrm>
          <a:off x="134825" y="250218"/>
          <a:ext cx="1295909" cy="129590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422C0D-8ABE-48CF-BF6C-C9DE3129562D}">
      <dsp:nvSpPr>
        <dsp:cNvPr id="0" name=""/>
        <dsp:cNvSpPr/>
      </dsp:nvSpPr>
      <dsp:spPr>
        <a:xfrm>
          <a:off x="406966" y="522360"/>
          <a:ext cx="751627" cy="75162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A18560E-0CE7-4314-B480-F0CFF70CFD89}">
      <dsp:nvSpPr>
        <dsp:cNvPr id="0" name=""/>
        <dsp:cNvSpPr/>
      </dsp:nvSpPr>
      <dsp:spPr>
        <a:xfrm>
          <a:off x="1708430" y="250218"/>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t>This presentation contains basic definitions of key concepts used in monitoring and evaluation.</a:t>
          </a:r>
        </a:p>
      </dsp:txBody>
      <dsp:txXfrm>
        <a:off x="1708430" y="250218"/>
        <a:ext cx="3054644" cy="1295909"/>
      </dsp:txXfrm>
    </dsp:sp>
    <dsp:sp modelId="{789D63AD-3625-4778-8980-AA2011280A5D}">
      <dsp:nvSpPr>
        <dsp:cNvPr id="0" name=""/>
        <dsp:cNvSpPr/>
      </dsp:nvSpPr>
      <dsp:spPr>
        <a:xfrm>
          <a:off x="5295324" y="250218"/>
          <a:ext cx="1295909" cy="129590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7F62CA-7E14-434D-95EE-A3977B333E33}">
      <dsp:nvSpPr>
        <dsp:cNvPr id="0" name=""/>
        <dsp:cNvSpPr/>
      </dsp:nvSpPr>
      <dsp:spPr>
        <a:xfrm>
          <a:off x="5567465" y="522360"/>
          <a:ext cx="751627" cy="75162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C58F12F-DFBD-49AF-BCAF-2D35528F4514}">
      <dsp:nvSpPr>
        <dsp:cNvPr id="0" name=""/>
        <dsp:cNvSpPr/>
      </dsp:nvSpPr>
      <dsp:spPr>
        <a:xfrm>
          <a:off x="6868929" y="250218"/>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t>Definitions are illustrated with practical examples regarding each concept.</a:t>
          </a:r>
        </a:p>
      </dsp:txBody>
      <dsp:txXfrm>
        <a:off x="6868929" y="250218"/>
        <a:ext cx="3054644" cy="1295909"/>
      </dsp:txXfrm>
    </dsp:sp>
    <dsp:sp modelId="{F32176AE-3885-4D63-9623-76F8473916AD}">
      <dsp:nvSpPr>
        <dsp:cNvPr id="0" name=""/>
        <dsp:cNvSpPr/>
      </dsp:nvSpPr>
      <dsp:spPr>
        <a:xfrm>
          <a:off x="134825" y="2179483"/>
          <a:ext cx="1295909" cy="129590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1C7235-D33E-4797-98D4-8790F8A93050}">
      <dsp:nvSpPr>
        <dsp:cNvPr id="0" name=""/>
        <dsp:cNvSpPr/>
      </dsp:nvSpPr>
      <dsp:spPr>
        <a:xfrm>
          <a:off x="406966" y="2451624"/>
          <a:ext cx="751627" cy="75162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C554C91-B486-459F-8934-45288ACE0EAE}">
      <dsp:nvSpPr>
        <dsp:cNvPr id="0" name=""/>
        <dsp:cNvSpPr/>
      </dsp:nvSpPr>
      <dsp:spPr>
        <a:xfrm>
          <a:off x="1708430" y="2179483"/>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t>These key concepts are monitoring, evaluation, indicators, targets, milestones, benchmarks, outcomes and outputs.</a:t>
          </a:r>
        </a:p>
      </dsp:txBody>
      <dsp:txXfrm>
        <a:off x="1708430" y="2179483"/>
        <a:ext cx="3054644" cy="1295909"/>
      </dsp:txXfrm>
    </dsp:sp>
    <dsp:sp modelId="{807A3212-37C6-41B4-A172-EF7B14680259}">
      <dsp:nvSpPr>
        <dsp:cNvPr id="0" name=""/>
        <dsp:cNvSpPr/>
      </dsp:nvSpPr>
      <dsp:spPr>
        <a:xfrm>
          <a:off x="5295324" y="2179483"/>
          <a:ext cx="1295909" cy="1295909"/>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778C72-1325-4F4B-BA8A-52F25389DBBB}">
      <dsp:nvSpPr>
        <dsp:cNvPr id="0" name=""/>
        <dsp:cNvSpPr/>
      </dsp:nvSpPr>
      <dsp:spPr>
        <a:xfrm>
          <a:off x="5567465" y="2451624"/>
          <a:ext cx="751627" cy="75162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780C4E2-F057-4EF4-B50C-172297778B8F}">
      <dsp:nvSpPr>
        <dsp:cNvPr id="0" name=""/>
        <dsp:cNvSpPr/>
      </dsp:nvSpPr>
      <dsp:spPr>
        <a:xfrm>
          <a:off x="6868929" y="2179483"/>
          <a:ext cx="3054644" cy="1295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t>At the end of presentation  you will understand the key concepts about M&amp;E. We encourage you to ask questions. </a:t>
          </a:r>
        </a:p>
      </dsp:txBody>
      <dsp:txXfrm>
        <a:off x="6868929" y="2179483"/>
        <a:ext cx="3054644" cy="12959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A35F89-D43A-4A4A-9AA3-260B27B45EF5}">
      <dsp:nvSpPr>
        <dsp:cNvPr id="0" name=""/>
        <dsp:cNvSpPr/>
      </dsp:nvSpPr>
      <dsp:spPr>
        <a:xfrm>
          <a:off x="2554124" y="676030"/>
          <a:ext cx="1093500" cy="10935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2B6E5FC-018E-440D-AFE8-6DE52B798FA4}">
      <dsp:nvSpPr>
        <dsp:cNvPr id="0" name=""/>
        <dsp:cNvSpPr/>
      </dsp:nvSpPr>
      <dsp:spPr>
        <a:xfrm>
          <a:off x="68659" y="1830626"/>
          <a:ext cx="6121583" cy="1087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dirty="0"/>
            <a:t>At the end of this presentation and questions answers session. We expect that participants will learn about the basic definitions of key terms used in field of monitoring and evaluation.</a:t>
          </a:r>
        </a:p>
      </dsp:txBody>
      <dsp:txXfrm>
        <a:off x="68659" y="1830626"/>
        <a:ext cx="6121583" cy="1087031"/>
      </dsp:txXfrm>
    </dsp:sp>
    <dsp:sp modelId="{4B0948CD-69E1-416D-8DE0-53F5AD89734B}">
      <dsp:nvSpPr>
        <dsp:cNvPr id="0" name=""/>
        <dsp:cNvSpPr/>
      </dsp:nvSpPr>
      <dsp:spPr>
        <a:xfrm>
          <a:off x="8537744" y="676030"/>
          <a:ext cx="1093500" cy="10935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5D467BF-844D-453C-BA63-6EBC0C401A0E}">
      <dsp:nvSpPr>
        <dsp:cNvPr id="0" name=""/>
        <dsp:cNvSpPr/>
      </dsp:nvSpPr>
      <dsp:spPr>
        <a:xfrm>
          <a:off x="6520237" y="1815885"/>
          <a:ext cx="4995156" cy="1087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kern="1200" dirty="0"/>
            <a:t>This understanding of definitions of key terms used in field of monitoring and evaluation will help participants in setting monitoring and evaluation grounds for their respective projects and programs. </a:t>
          </a:r>
        </a:p>
      </dsp:txBody>
      <dsp:txXfrm>
        <a:off x="6520237" y="1815885"/>
        <a:ext cx="4995156" cy="1087031"/>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589F8B-985B-104E-AC26-991510D317A0}" type="datetimeFigureOut">
              <a:rPr lang="en-BH" smtClean="0"/>
              <a:t>07/08/2020</a:t>
            </a:fld>
            <a:endParaRPr lang="en-B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B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4D0171-38E7-6840-AB35-EEB7AA6ACF0A}" type="slidenum">
              <a:rPr lang="en-BH" smtClean="0"/>
              <a:t>‹#›</a:t>
            </a:fld>
            <a:endParaRPr lang="en-BH"/>
          </a:p>
        </p:txBody>
      </p:sp>
    </p:spTree>
    <p:extLst>
      <p:ext uri="{BB962C8B-B14F-4D97-AF65-F5344CB8AC3E}">
        <p14:creationId xmlns:p14="http://schemas.microsoft.com/office/powerpoint/2010/main" val="3664982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EEACCEF6-21A7-4B4B-9B69-49A71CA89330}" type="datetimeFigureOut">
              <a:rPr lang="en-BH" smtClean="0"/>
              <a:t>07/08/2020</a:t>
            </a:fld>
            <a:endParaRPr lang="en-BH"/>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BH"/>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55C1AC7B-56F3-0B48-A0DF-F0C0CAC97DA7}" type="slidenum">
              <a:rPr lang="en-BH" smtClean="0"/>
              <a:t>‹#›</a:t>
            </a:fld>
            <a:endParaRPr lang="en-BH"/>
          </a:p>
        </p:txBody>
      </p:sp>
    </p:spTree>
    <p:extLst>
      <p:ext uri="{BB962C8B-B14F-4D97-AF65-F5344CB8AC3E}">
        <p14:creationId xmlns:p14="http://schemas.microsoft.com/office/powerpoint/2010/main" val="189710180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ACCEF6-21A7-4B4B-9B69-49A71CA89330}" type="datetimeFigureOut">
              <a:rPr lang="en-BH" smtClean="0"/>
              <a:t>07/08/2020</a:t>
            </a:fld>
            <a:endParaRPr lang="en-BH"/>
          </a:p>
        </p:txBody>
      </p:sp>
      <p:sp>
        <p:nvSpPr>
          <p:cNvPr id="5" name="Footer Placeholder 4"/>
          <p:cNvSpPr>
            <a:spLocks noGrp="1"/>
          </p:cNvSpPr>
          <p:nvPr>
            <p:ph type="ftr" sz="quarter" idx="11"/>
          </p:nvPr>
        </p:nvSpPr>
        <p:spPr/>
        <p:txBody>
          <a:bodyPr/>
          <a:lstStyle/>
          <a:p>
            <a:endParaRPr lang="en-BH"/>
          </a:p>
        </p:txBody>
      </p:sp>
      <p:sp>
        <p:nvSpPr>
          <p:cNvPr id="6" name="Slide Number Placeholder 5"/>
          <p:cNvSpPr>
            <a:spLocks noGrp="1"/>
          </p:cNvSpPr>
          <p:nvPr>
            <p:ph type="sldNum" sz="quarter" idx="12"/>
          </p:nvPr>
        </p:nvSpPr>
        <p:spPr/>
        <p:txBody>
          <a:bodyPr/>
          <a:lstStyle/>
          <a:p>
            <a:fld id="{55C1AC7B-56F3-0B48-A0DF-F0C0CAC97DA7}" type="slidenum">
              <a:rPr lang="en-BH" smtClean="0"/>
              <a:t>‹#›</a:t>
            </a:fld>
            <a:endParaRPr lang="en-BH"/>
          </a:p>
        </p:txBody>
      </p:sp>
    </p:spTree>
    <p:extLst>
      <p:ext uri="{BB962C8B-B14F-4D97-AF65-F5344CB8AC3E}">
        <p14:creationId xmlns:p14="http://schemas.microsoft.com/office/powerpoint/2010/main" val="2443769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EACCEF6-21A7-4B4B-9B69-49A71CA89330}" type="datetimeFigureOut">
              <a:rPr lang="en-BH" smtClean="0"/>
              <a:t>07/08/2020</a:t>
            </a:fld>
            <a:endParaRPr lang="en-BH"/>
          </a:p>
        </p:txBody>
      </p:sp>
      <p:sp>
        <p:nvSpPr>
          <p:cNvPr id="5" name="Footer Placeholder 4"/>
          <p:cNvSpPr>
            <a:spLocks noGrp="1"/>
          </p:cNvSpPr>
          <p:nvPr>
            <p:ph type="ftr" sz="quarter" idx="11"/>
          </p:nvPr>
        </p:nvSpPr>
        <p:spPr/>
        <p:txBody>
          <a:bodyPr/>
          <a:lstStyle/>
          <a:p>
            <a:endParaRPr lang="en-BH"/>
          </a:p>
        </p:txBody>
      </p:sp>
      <p:sp>
        <p:nvSpPr>
          <p:cNvPr id="6" name="Slide Number Placeholder 5"/>
          <p:cNvSpPr>
            <a:spLocks noGrp="1"/>
          </p:cNvSpPr>
          <p:nvPr>
            <p:ph type="sldNum" sz="quarter" idx="12"/>
          </p:nvPr>
        </p:nvSpPr>
        <p:spPr/>
        <p:txBody>
          <a:bodyPr/>
          <a:lstStyle/>
          <a:p>
            <a:fld id="{55C1AC7B-56F3-0B48-A0DF-F0C0CAC97DA7}" type="slidenum">
              <a:rPr lang="en-BH" smtClean="0"/>
              <a:t>‹#›</a:t>
            </a:fld>
            <a:endParaRPr lang="en-BH"/>
          </a:p>
        </p:txBody>
      </p:sp>
    </p:spTree>
    <p:extLst>
      <p:ext uri="{BB962C8B-B14F-4D97-AF65-F5344CB8AC3E}">
        <p14:creationId xmlns:p14="http://schemas.microsoft.com/office/powerpoint/2010/main" val="1843757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6" name="Picture Placeholder 35">
            <a:extLst>
              <a:ext uri="{FF2B5EF4-FFF2-40B4-BE49-F238E27FC236}">
                <a16:creationId xmlns:a16="http://schemas.microsoft.com/office/drawing/2014/main" id="{8B934246-87B1-4444-9DCA-06622CAD5507}"/>
              </a:ext>
            </a:extLst>
          </p:cNvPr>
          <p:cNvSpPr>
            <a:spLocks noGrp="1"/>
          </p:cNvSpPr>
          <p:nvPr>
            <p:ph type="pic" sz="quarter" idx="10" hasCustomPrompt="1"/>
          </p:nvPr>
        </p:nvSpPr>
        <p:spPr>
          <a:xfrm>
            <a:off x="123997" y="124955"/>
            <a:ext cx="11944015" cy="4372387"/>
          </a:xfrm>
          <a:custGeom>
            <a:avLst/>
            <a:gdLst>
              <a:gd name="connsiteX0" fmla="*/ 0 w 11944014"/>
              <a:gd name="connsiteY0" fmla="*/ 0 h 4372387"/>
              <a:gd name="connsiteX1" fmla="*/ 11944014 w 11944014"/>
              <a:gd name="connsiteY1" fmla="*/ 0 h 4372387"/>
              <a:gd name="connsiteX2" fmla="*/ 11944014 w 11944014"/>
              <a:gd name="connsiteY2" fmla="*/ 4064314 h 4372387"/>
              <a:gd name="connsiteX3" fmla="*/ 11419539 w 11944014"/>
              <a:gd name="connsiteY3" fmla="*/ 4152711 h 4372387"/>
              <a:gd name="connsiteX4" fmla="*/ 4857299 w 11944014"/>
              <a:gd name="connsiteY4" fmla="*/ 3772522 h 4372387"/>
              <a:gd name="connsiteX5" fmla="*/ 510557 w 11944014"/>
              <a:gd name="connsiteY5" fmla="*/ 3115117 h 4372387"/>
              <a:gd name="connsiteX6" fmla="*/ 0 w 11944014"/>
              <a:gd name="connsiteY6" fmla="*/ 3085767 h 437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44014" h="4372387">
                <a:moveTo>
                  <a:pt x="0" y="0"/>
                </a:moveTo>
                <a:lnTo>
                  <a:pt x="11944014" y="0"/>
                </a:lnTo>
                <a:lnTo>
                  <a:pt x="11944014" y="4064314"/>
                </a:lnTo>
                <a:lnTo>
                  <a:pt x="11419539" y="4152711"/>
                </a:lnTo>
                <a:cubicBezTo>
                  <a:pt x="10120431" y="4379826"/>
                  <a:pt x="8581267" y="4634432"/>
                  <a:pt x="4857299" y="3772522"/>
                </a:cubicBezTo>
                <a:cubicBezTo>
                  <a:pt x="3261016" y="3403063"/>
                  <a:pt x="1951876" y="3212078"/>
                  <a:pt x="510557" y="3115117"/>
                </a:cubicBezTo>
                <a:lnTo>
                  <a:pt x="0" y="3085767"/>
                </a:lnTo>
                <a:close/>
              </a:path>
            </a:pathLst>
          </a:custGeom>
          <a:solidFill>
            <a:schemeClr val="bg1">
              <a:lumMod val="95000"/>
            </a:schemeClr>
          </a:solidFill>
        </p:spPr>
        <p:txBody>
          <a:bodyPr vert="horz" wrap="square" lIns="91440" tIns="45720" rIns="91440" bIns="45720" rtlCol="0" anchor="ctr" anchorCtr="1">
            <a:noAutofit/>
          </a:bodyPr>
          <a:lstStyle>
            <a:lvl1pPr marL="0" indent="0">
              <a:buNone/>
              <a:defRPr lang="en-GB" sz="2399" dirty="0"/>
            </a:lvl1pPr>
          </a:lstStyle>
          <a:p>
            <a:pPr marL="304775" lvl="0" indent="-304775" algn="ctr"/>
            <a:r>
              <a:rPr lang="en-US" dirty="0"/>
              <a:t>Insert Image</a:t>
            </a:r>
            <a:endParaRPr lang="en-GB" dirty="0"/>
          </a:p>
        </p:txBody>
      </p:sp>
      <p:sp>
        <p:nvSpPr>
          <p:cNvPr id="8" name="Freeform: Shape 7">
            <a:extLst>
              <a:ext uri="{FF2B5EF4-FFF2-40B4-BE49-F238E27FC236}">
                <a16:creationId xmlns:a16="http://schemas.microsoft.com/office/drawing/2014/main" id="{1E99C6B2-05CE-48A7-8696-CEC64BE74DF5}"/>
              </a:ext>
            </a:extLst>
          </p:cNvPr>
          <p:cNvSpPr/>
          <p:nvPr userDrawn="1"/>
        </p:nvSpPr>
        <p:spPr>
          <a:xfrm>
            <a:off x="-1" y="0"/>
            <a:ext cx="12192001" cy="6858000"/>
          </a:xfrm>
          <a:custGeom>
            <a:avLst/>
            <a:gdLst>
              <a:gd name="connsiteX0" fmla="*/ 123993 w 12192001"/>
              <a:gd name="connsiteY0" fmla="*/ 123993 h 6858000"/>
              <a:gd name="connsiteX1" fmla="*/ 123993 w 12192001"/>
              <a:gd name="connsiteY1" fmla="*/ 3209760 h 6858000"/>
              <a:gd name="connsiteX2" fmla="*/ 634550 w 12192001"/>
              <a:gd name="connsiteY2" fmla="*/ 3239110 h 6858000"/>
              <a:gd name="connsiteX3" fmla="*/ 4981292 w 12192001"/>
              <a:gd name="connsiteY3" fmla="*/ 3896515 h 6858000"/>
              <a:gd name="connsiteX4" fmla="*/ 11543532 w 12192001"/>
              <a:gd name="connsiteY4" fmla="*/ 4276704 h 6858000"/>
              <a:gd name="connsiteX5" fmla="*/ 12068007 w 12192001"/>
              <a:gd name="connsiteY5" fmla="*/ 4188307 h 6858000"/>
              <a:gd name="connsiteX6" fmla="*/ 12068007 w 12192001"/>
              <a:gd name="connsiteY6" fmla="*/ 123993 h 6858000"/>
              <a:gd name="connsiteX7" fmla="*/ 0 w 12192001"/>
              <a:gd name="connsiteY7" fmla="*/ 0 h 6858000"/>
              <a:gd name="connsiteX8" fmla="*/ 12192000 w 12192001"/>
              <a:gd name="connsiteY8" fmla="*/ 0 h 6858000"/>
              <a:gd name="connsiteX9" fmla="*/ 12192000 w 12192001"/>
              <a:gd name="connsiteY9" fmla="*/ 4167393 h 6858000"/>
              <a:gd name="connsiteX10" fmla="*/ 12192001 w 12192001"/>
              <a:gd name="connsiteY10" fmla="*/ 4167393 h 6858000"/>
              <a:gd name="connsiteX11" fmla="*/ 12192001 w 12192001"/>
              <a:gd name="connsiteY11" fmla="*/ 4799849 h 6858000"/>
              <a:gd name="connsiteX12" fmla="*/ 12192001 w 12192001"/>
              <a:gd name="connsiteY12" fmla="*/ 4950491 h 6858000"/>
              <a:gd name="connsiteX13" fmla="*/ 12192001 w 12192001"/>
              <a:gd name="connsiteY13" fmla="*/ 6858000 h 6858000"/>
              <a:gd name="connsiteX14" fmla="*/ 12192000 w 12192001"/>
              <a:gd name="connsiteY14" fmla="*/ 6858000 h 6858000"/>
              <a:gd name="connsiteX15" fmla="*/ 1 w 12192001"/>
              <a:gd name="connsiteY15" fmla="*/ 6858000 h 6858000"/>
              <a:gd name="connsiteX16" fmla="*/ 0 w 12192001"/>
              <a:gd name="connsiteY1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2001" h="6858000">
                <a:moveTo>
                  <a:pt x="123993" y="123993"/>
                </a:moveTo>
                <a:lnTo>
                  <a:pt x="123993" y="3209760"/>
                </a:lnTo>
                <a:lnTo>
                  <a:pt x="634550" y="3239110"/>
                </a:lnTo>
                <a:cubicBezTo>
                  <a:pt x="2075869" y="3336071"/>
                  <a:pt x="3385009" y="3527056"/>
                  <a:pt x="4981292" y="3896515"/>
                </a:cubicBezTo>
                <a:cubicBezTo>
                  <a:pt x="8705260" y="4758425"/>
                  <a:pt x="10244424" y="4503819"/>
                  <a:pt x="11543532" y="4276704"/>
                </a:cubicBezTo>
                <a:lnTo>
                  <a:pt x="12068007" y="4188307"/>
                </a:lnTo>
                <a:lnTo>
                  <a:pt x="12068007" y="123993"/>
                </a:lnTo>
                <a:close/>
                <a:moveTo>
                  <a:pt x="0" y="0"/>
                </a:moveTo>
                <a:lnTo>
                  <a:pt x="12192000" y="0"/>
                </a:lnTo>
                <a:lnTo>
                  <a:pt x="12192000" y="4167393"/>
                </a:lnTo>
                <a:lnTo>
                  <a:pt x="12192001" y="4167393"/>
                </a:lnTo>
                <a:lnTo>
                  <a:pt x="12192001" y="4799849"/>
                </a:lnTo>
                <a:lnTo>
                  <a:pt x="12192001" y="4950491"/>
                </a:lnTo>
                <a:lnTo>
                  <a:pt x="12192001" y="6858000"/>
                </a:lnTo>
                <a:lnTo>
                  <a:pt x="12192000" y="6858000"/>
                </a:lnTo>
                <a:lnTo>
                  <a:pt x="1"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23" dirty="0">
              <a:solidFill>
                <a:schemeClr val="tx1"/>
              </a:solidFill>
            </a:endParaRPr>
          </a:p>
        </p:txBody>
      </p:sp>
      <p:sp>
        <p:nvSpPr>
          <p:cNvPr id="3" name="Subtitle 2">
            <a:extLst>
              <a:ext uri="{FF2B5EF4-FFF2-40B4-BE49-F238E27FC236}">
                <a16:creationId xmlns:a16="http://schemas.microsoft.com/office/drawing/2014/main" id="{FA174F0C-3444-43F9-9DFF-354C44272A65}"/>
              </a:ext>
            </a:extLst>
          </p:cNvPr>
          <p:cNvSpPr>
            <a:spLocks noGrp="1"/>
          </p:cNvSpPr>
          <p:nvPr>
            <p:ph type="subTitle" idx="1" hasCustomPrompt="1"/>
          </p:nvPr>
        </p:nvSpPr>
        <p:spPr>
          <a:xfrm>
            <a:off x="694872" y="5603182"/>
            <a:ext cx="9144000" cy="424603"/>
          </a:xfrm>
        </p:spPr>
        <p:txBody>
          <a:bodyPr vert="horz" lIns="91440" tIns="45720" rIns="91440" bIns="45720" rtlCol="0">
            <a:spAutoFit/>
          </a:bodyPr>
          <a:lstStyle>
            <a:lvl1pPr marL="0" indent="0">
              <a:buNone/>
              <a:defRPr lang="en-GB" sz="2399" dirty="0">
                <a:solidFill>
                  <a:schemeClr val="accent2">
                    <a:lumMod val="50000"/>
                  </a:schemeClr>
                </a:solidFill>
                <a:latin typeface="+mn-lt"/>
              </a:defRPr>
            </a:lvl1pPr>
          </a:lstStyle>
          <a:p>
            <a:pPr marL="304775" lvl="0" indent="-304775"/>
            <a:r>
              <a:rPr lang="en-US" dirty="0"/>
              <a:t>Subtitle</a:t>
            </a:r>
            <a:endParaRPr lang="en-GB" dirty="0"/>
          </a:p>
        </p:txBody>
      </p:sp>
      <p:sp>
        <p:nvSpPr>
          <p:cNvPr id="2" name="Title 1">
            <a:extLst>
              <a:ext uri="{FF2B5EF4-FFF2-40B4-BE49-F238E27FC236}">
                <a16:creationId xmlns:a16="http://schemas.microsoft.com/office/drawing/2014/main" id="{0E11612A-63A3-4175-9F77-FA03CCD38D4B}"/>
              </a:ext>
            </a:extLst>
          </p:cNvPr>
          <p:cNvSpPr>
            <a:spLocks noGrp="1"/>
          </p:cNvSpPr>
          <p:nvPr>
            <p:ph type="ctrTitle" hasCustomPrompt="1"/>
          </p:nvPr>
        </p:nvSpPr>
        <p:spPr>
          <a:xfrm>
            <a:off x="694872" y="4698258"/>
            <a:ext cx="10607040" cy="904928"/>
          </a:xfrm>
        </p:spPr>
        <p:txBody>
          <a:bodyPr vert="horz" lIns="91440" tIns="45720" rIns="91440" bIns="45720" rtlCol="0" anchor="b">
            <a:spAutoFit/>
          </a:bodyPr>
          <a:lstStyle>
            <a:lvl1pPr>
              <a:defRPr lang="en-GB" sz="5867" b="1" dirty="0">
                <a:solidFill>
                  <a:schemeClr val="tx1">
                    <a:lumMod val="75000"/>
                    <a:lumOff val="25000"/>
                  </a:schemeClr>
                </a:solidFill>
                <a:latin typeface="+mj-lt"/>
              </a:defRPr>
            </a:lvl1pPr>
          </a:lstStyle>
          <a:p>
            <a:pPr marL="0" lvl="0"/>
            <a:r>
              <a:rPr lang="en-US" dirty="0"/>
              <a:t>Title</a:t>
            </a:r>
            <a:endParaRPr lang="en-GB" dirty="0"/>
          </a:p>
        </p:txBody>
      </p:sp>
      <p:sp>
        <p:nvSpPr>
          <p:cNvPr id="11" name="Rectangle 10">
            <a:extLst>
              <a:ext uri="{FF2B5EF4-FFF2-40B4-BE49-F238E27FC236}">
                <a16:creationId xmlns:a16="http://schemas.microsoft.com/office/drawing/2014/main" id="{45C25376-E6F9-4E5A-A81D-E7FA342FB230}"/>
              </a:ext>
            </a:extLst>
          </p:cNvPr>
          <p:cNvSpPr/>
          <p:nvPr userDrawn="1"/>
        </p:nvSpPr>
        <p:spPr>
          <a:xfrm>
            <a:off x="435431" y="4726452"/>
            <a:ext cx="72572" cy="1371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23" dirty="0"/>
          </a:p>
        </p:txBody>
      </p:sp>
    </p:spTree>
    <p:extLst>
      <p:ext uri="{BB962C8B-B14F-4D97-AF65-F5344CB8AC3E}">
        <p14:creationId xmlns:p14="http://schemas.microsoft.com/office/powerpoint/2010/main" val="3700262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ACCEF6-21A7-4B4B-9B69-49A71CA89330}" type="datetimeFigureOut">
              <a:rPr lang="en-BH" smtClean="0"/>
              <a:t>07/08/2020</a:t>
            </a:fld>
            <a:endParaRPr lang="en-BH"/>
          </a:p>
        </p:txBody>
      </p:sp>
      <p:sp>
        <p:nvSpPr>
          <p:cNvPr id="8" name="Footer Placeholder 7"/>
          <p:cNvSpPr>
            <a:spLocks noGrp="1"/>
          </p:cNvSpPr>
          <p:nvPr>
            <p:ph type="ftr" sz="quarter" idx="11"/>
          </p:nvPr>
        </p:nvSpPr>
        <p:spPr/>
        <p:txBody>
          <a:bodyPr/>
          <a:lstStyle/>
          <a:p>
            <a:endParaRPr lang="en-BH"/>
          </a:p>
        </p:txBody>
      </p:sp>
      <p:sp>
        <p:nvSpPr>
          <p:cNvPr id="9" name="Slide Number Placeholder 8"/>
          <p:cNvSpPr>
            <a:spLocks noGrp="1"/>
          </p:cNvSpPr>
          <p:nvPr>
            <p:ph type="sldNum" sz="quarter" idx="12"/>
          </p:nvPr>
        </p:nvSpPr>
        <p:spPr/>
        <p:txBody>
          <a:bodyPr/>
          <a:lstStyle/>
          <a:p>
            <a:fld id="{55C1AC7B-56F3-0B48-A0DF-F0C0CAC97DA7}" type="slidenum">
              <a:rPr lang="en-BH" smtClean="0"/>
              <a:t>‹#›</a:t>
            </a:fld>
            <a:endParaRPr lang="en-BH"/>
          </a:p>
        </p:txBody>
      </p:sp>
    </p:spTree>
    <p:extLst>
      <p:ext uri="{BB962C8B-B14F-4D97-AF65-F5344CB8AC3E}">
        <p14:creationId xmlns:p14="http://schemas.microsoft.com/office/powerpoint/2010/main" val="1357790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EEACCEF6-21A7-4B4B-9B69-49A71CA89330}" type="datetimeFigureOut">
              <a:rPr lang="en-BH" smtClean="0"/>
              <a:t>07/08/2020</a:t>
            </a:fld>
            <a:endParaRPr lang="en-BH"/>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BH"/>
          </a:p>
        </p:txBody>
      </p:sp>
      <p:sp>
        <p:nvSpPr>
          <p:cNvPr id="6" name="Slide Number Placeholder 5"/>
          <p:cNvSpPr>
            <a:spLocks noGrp="1"/>
          </p:cNvSpPr>
          <p:nvPr>
            <p:ph type="sldNum" sz="quarter" idx="12"/>
          </p:nvPr>
        </p:nvSpPr>
        <p:spPr>
          <a:xfrm>
            <a:off x="8604504" y="5211060"/>
            <a:ext cx="2112264" cy="228600"/>
          </a:xfrm>
        </p:spPr>
        <p:txBody>
          <a:bodyPr/>
          <a:lstStyle/>
          <a:p>
            <a:fld id="{55C1AC7B-56F3-0B48-A0DF-F0C0CAC97DA7}" type="slidenum">
              <a:rPr lang="en-BH" smtClean="0"/>
              <a:t>‹#›</a:t>
            </a:fld>
            <a:endParaRPr lang="en-BH"/>
          </a:p>
        </p:txBody>
      </p:sp>
    </p:spTree>
    <p:extLst>
      <p:ext uri="{BB962C8B-B14F-4D97-AF65-F5344CB8AC3E}">
        <p14:creationId xmlns:p14="http://schemas.microsoft.com/office/powerpoint/2010/main" val="264366375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ACCEF6-21A7-4B4B-9B69-49A71CA89330}" type="datetimeFigureOut">
              <a:rPr lang="en-BH" smtClean="0"/>
              <a:t>07/08/2020</a:t>
            </a:fld>
            <a:endParaRPr lang="en-BH"/>
          </a:p>
        </p:txBody>
      </p:sp>
      <p:sp>
        <p:nvSpPr>
          <p:cNvPr id="6" name="Footer Placeholder 5"/>
          <p:cNvSpPr>
            <a:spLocks noGrp="1"/>
          </p:cNvSpPr>
          <p:nvPr>
            <p:ph type="ftr" sz="quarter" idx="11"/>
          </p:nvPr>
        </p:nvSpPr>
        <p:spPr/>
        <p:txBody>
          <a:bodyPr/>
          <a:lstStyle/>
          <a:p>
            <a:endParaRPr lang="en-BH"/>
          </a:p>
        </p:txBody>
      </p:sp>
      <p:sp>
        <p:nvSpPr>
          <p:cNvPr id="7" name="Slide Number Placeholder 6"/>
          <p:cNvSpPr>
            <a:spLocks noGrp="1"/>
          </p:cNvSpPr>
          <p:nvPr>
            <p:ph type="sldNum" sz="quarter" idx="12"/>
          </p:nvPr>
        </p:nvSpPr>
        <p:spPr/>
        <p:txBody>
          <a:bodyPr/>
          <a:lstStyle/>
          <a:p>
            <a:fld id="{55C1AC7B-56F3-0B48-A0DF-F0C0CAC97DA7}" type="slidenum">
              <a:rPr lang="en-BH" smtClean="0"/>
              <a:t>‹#›</a:t>
            </a:fld>
            <a:endParaRPr lang="en-BH"/>
          </a:p>
        </p:txBody>
      </p:sp>
    </p:spTree>
    <p:extLst>
      <p:ext uri="{BB962C8B-B14F-4D97-AF65-F5344CB8AC3E}">
        <p14:creationId xmlns:p14="http://schemas.microsoft.com/office/powerpoint/2010/main" val="3872811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EACCEF6-21A7-4B4B-9B69-49A71CA89330}" type="datetimeFigureOut">
              <a:rPr lang="en-BH" smtClean="0"/>
              <a:t>07/08/2020</a:t>
            </a:fld>
            <a:endParaRPr lang="en-BH"/>
          </a:p>
        </p:txBody>
      </p:sp>
      <p:sp>
        <p:nvSpPr>
          <p:cNvPr id="8" name="Footer Placeholder 7"/>
          <p:cNvSpPr>
            <a:spLocks noGrp="1"/>
          </p:cNvSpPr>
          <p:nvPr>
            <p:ph type="ftr" sz="quarter" idx="11"/>
          </p:nvPr>
        </p:nvSpPr>
        <p:spPr/>
        <p:txBody>
          <a:bodyPr/>
          <a:lstStyle/>
          <a:p>
            <a:endParaRPr lang="en-BH"/>
          </a:p>
        </p:txBody>
      </p:sp>
      <p:sp>
        <p:nvSpPr>
          <p:cNvPr id="9" name="Slide Number Placeholder 8"/>
          <p:cNvSpPr>
            <a:spLocks noGrp="1"/>
          </p:cNvSpPr>
          <p:nvPr>
            <p:ph type="sldNum" sz="quarter" idx="12"/>
          </p:nvPr>
        </p:nvSpPr>
        <p:spPr/>
        <p:txBody>
          <a:bodyPr/>
          <a:lstStyle/>
          <a:p>
            <a:fld id="{55C1AC7B-56F3-0B48-A0DF-F0C0CAC97DA7}" type="slidenum">
              <a:rPr lang="en-BH" smtClean="0"/>
              <a:t>‹#›</a:t>
            </a:fld>
            <a:endParaRPr lang="en-BH"/>
          </a:p>
        </p:txBody>
      </p:sp>
    </p:spTree>
    <p:extLst>
      <p:ext uri="{BB962C8B-B14F-4D97-AF65-F5344CB8AC3E}">
        <p14:creationId xmlns:p14="http://schemas.microsoft.com/office/powerpoint/2010/main" val="827225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EACCEF6-21A7-4B4B-9B69-49A71CA89330}" type="datetimeFigureOut">
              <a:rPr lang="en-BH" smtClean="0"/>
              <a:t>07/08/2020</a:t>
            </a:fld>
            <a:endParaRPr lang="en-BH"/>
          </a:p>
        </p:txBody>
      </p:sp>
      <p:sp>
        <p:nvSpPr>
          <p:cNvPr id="4" name="Footer Placeholder 3"/>
          <p:cNvSpPr>
            <a:spLocks noGrp="1"/>
          </p:cNvSpPr>
          <p:nvPr>
            <p:ph type="ftr" sz="quarter" idx="11"/>
          </p:nvPr>
        </p:nvSpPr>
        <p:spPr/>
        <p:txBody>
          <a:bodyPr/>
          <a:lstStyle/>
          <a:p>
            <a:endParaRPr lang="en-BH"/>
          </a:p>
        </p:txBody>
      </p:sp>
      <p:sp>
        <p:nvSpPr>
          <p:cNvPr id="5" name="Slide Number Placeholder 4"/>
          <p:cNvSpPr>
            <a:spLocks noGrp="1"/>
          </p:cNvSpPr>
          <p:nvPr>
            <p:ph type="sldNum" sz="quarter" idx="12"/>
          </p:nvPr>
        </p:nvSpPr>
        <p:spPr/>
        <p:txBody>
          <a:bodyPr/>
          <a:lstStyle/>
          <a:p>
            <a:fld id="{55C1AC7B-56F3-0B48-A0DF-F0C0CAC97DA7}" type="slidenum">
              <a:rPr lang="en-BH" smtClean="0"/>
              <a:t>‹#›</a:t>
            </a:fld>
            <a:endParaRPr lang="en-BH"/>
          </a:p>
        </p:txBody>
      </p:sp>
    </p:spTree>
    <p:extLst>
      <p:ext uri="{BB962C8B-B14F-4D97-AF65-F5344CB8AC3E}">
        <p14:creationId xmlns:p14="http://schemas.microsoft.com/office/powerpoint/2010/main" val="2049069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ACCEF6-21A7-4B4B-9B69-49A71CA89330}" type="datetimeFigureOut">
              <a:rPr lang="en-BH" smtClean="0"/>
              <a:t>07/08/2020</a:t>
            </a:fld>
            <a:endParaRPr lang="en-BH"/>
          </a:p>
        </p:txBody>
      </p:sp>
      <p:sp>
        <p:nvSpPr>
          <p:cNvPr id="3" name="Footer Placeholder 2"/>
          <p:cNvSpPr>
            <a:spLocks noGrp="1"/>
          </p:cNvSpPr>
          <p:nvPr>
            <p:ph type="ftr" sz="quarter" idx="11"/>
          </p:nvPr>
        </p:nvSpPr>
        <p:spPr/>
        <p:txBody>
          <a:bodyPr/>
          <a:lstStyle/>
          <a:p>
            <a:endParaRPr lang="en-BH"/>
          </a:p>
        </p:txBody>
      </p:sp>
      <p:sp>
        <p:nvSpPr>
          <p:cNvPr id="4" name="Slide Number Placeholder 3"/>
          <p:cNvSpPr>
            <a:spLocks noGrp="1"/>
          </p:cNvSpPr>
          <p:nvPr>
            <p:ph type="sldNum" sz="quarter" idx="12"/>
          </p:nvPr>
        </p:nvSpPr>
        <p:spPr/>
        <p:txBody>
          <a:bodyPr/>
          <a:lstStyle/>
          <a:p>
            <a:fld id="{55C1AC7B-56F3-0B48-A0DF-F0C0CAC97DA7}" type="slidenum">
              <a:rPr lang="en-BH" smtClean="0"/>
              <a:t>‹#›</a:t>
            </a:fld>
            <a:endParaRPr lang="en-BH"/>
          </a:p>
        </p:txBody>
      </p:sp>
    </p:spTree>
    <p:extLst>
      <p:ext uri="{BB962C8B-B14F-4D97-AF65-F5344CB8AC3E}">
        <p14:creationId xmlns:p14="http://schemas.microsoft.com/office/powerpoint/2010/main" val="3730049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EEACCEF6-21A7-4B4B-9B69-49A71CA89330}" type="datetimeFigureOut">
              <a:rPr lang="en-BH" smtClean="0"/>
              <a:t>07/08/2020</a:t>
            </a:fld>
            <a:endParaRPr lang="en-BH"/>
          </a:p>
        </p:txBody>
      </p:sp>
      <p:sp>
        <p:nvSpPr>
          <p:cNvPr id="9" name="Footer Placeholder 8"/>
          <p:cNvSpPr>
            <a:spLocks noGrp="1"/>
          </p:cNvSpPr>
          <p:nvPr>
            <p:ph type="ftr" sz="quarter" idx="11"/>
          </p:nvPr>
        </p:nvSpPr>
        <p:spPr/>
        <p:txBody>
          <a:bodyPr/>
          <a:lstStyle>
            <a:lvl1pPr algn="r">
              <a:defRPr/>
            </a:lvl1pPr>
          </a:lstStyle>
          <a:p>
            <a:endParaRPr lang="en-BH"/>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55C1AC7B-56F3-0B48-A0DF-F0C0CAC97DA7}" type="slidenum">
              <a:rPr lang="en-BH" smtClean="0"/>
              <a:t>‹#›</a:t>
            </a:fld>
            <a:endParaRPr lang="en-BH"/>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56997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EEACCEF6-21A7-4B4B-9B69-49A71CA89330}" type="datetimeFigureOut">
              <a:rPr lang="en-BH" smtClean="0"/>
              <a:t>07/08/2020</a:t>
            </a:fld>
            <a:endParaRPr lang="en-BH"/>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BH"/>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55C1AC7B-56F3-0B48-A0DF-F0C0CAC97DA7}" type="slidenum">
              <a:rPr lang="en-BH" smtClean="0"/>
              <a:t>‹#›</a:t>
            </a:fld>
            <a:endParaRPr lang="en-BH"/>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09095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EEACCEF6-21A7-4B4B-9B69-49A71CA89330}" type="datetimeFigureOut">
              <a:rPr lang="en-BH" smtClean="0"/>
              <a:t>07/08/2020</a:t>
            </a:fld>
            <a:endParaRPr lang="en-BH"/>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BH"/>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55C1AC7B-56F3-0B48-A0DF-F0C0CAC97DA7}" type="slidenum">
              <a:rPr lang="en-BH" smtClean="0"/>
              <a:t>‹#›</a:t>
            </a:fld>
            <a:endParaRPr lang="en-BH"/>
          </a:p>
        </p:txBody>
      </p:sp>
    </p:spTree>
    <p:extLst>
      <p:ext uri="{BB962C8B-B14F-4D97-AF65-F5344CB8AC3E}">
        <p14:creationId xmlns:p14="http://schemas.microsoft.com/office/powerpoint/2010/main" val="23516284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thecompassforsbc.org/how-to-guides/how-develop-indicators#main-content" TargetMode="External"/><Relationship Id="rId2" Type="http://schemas.openxmlformats.org/officeDocument/2006/relationships/hyperlink" Target="https://assets.publishing.service.gov.uk/government/uploads/system/uploads/attachment_data/file/304626/Indicators.pdf" TargetMode="External"/><Relationship Id="rId1" Type="http://schemas.openxmlformats.org/officeDocument/2006/relationships/slideLayout" Target="../slideLayouts/slideLayout2.xml"/><Relationship Id="rId4" Type="http://schemas.openxmlformats.org/officeDocument/2006/relationships/hyperlink" Target="http://www.mnestudies.com/monitoring/what-indicators-and-types-indicators" TargetMode="External"/></Relationships>
</file>

<file path=ppt/slides/_rels/slide12.xml.rels><?xml version="1.0" encoding="UTF-8" standalone="yes"?>
<Relationships xmlns="http://schemas.openxmlformats.org/package/2006/relationships"><Relationship Id="rId2" Type="http://schemas.openxmlformats.org/officeDocument/2006/relationships/hyperlink" Target="http://www.mnestudies.com/monitoring/what-indicators-and-types-indicator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mnestudies.com/monitoring/what-indicators-and-types-indicator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emro.who.int/child-health/research-and-evaluation/indicators/Targets-and-monitoring.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emro.who.int/child-health/research-and-evaluation/indicators/Targets-and-monitoring.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merriam-webster.com/dictionary/mileston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2" Type="http://schemas.openxmlformats.org/officeDocument/2006/relationships/hyperlink" Target="http://www.fao.org/3/a-au767e.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eb.undp.org/evaluation/documents/HandBook/ME-Handbook.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4.xml.rels><?xml version="1.0" encoding="UTF-8" standalone="yes"?>
<Relationships xmlns="http://schemas.openxmlformats.org/package/2006/relationships"><Relationship Id="rId2" Type="http://schemas.openxmlformats.org/officeDocument/2006/relationships/hyperlink" Target="http://www.mnestudies.com/monitoring/what-monitorin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mnestudies.com/monitoring/what-monitorin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en.wikipedia.org/wiki/Monitoring_and_evaluation"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8917710" y="4881067"/>
            <a:ext cx="1543326" cy="247456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utoShape 4">
            <a:extLst>
              <a:ext uri="{FF2B5EF4-FFF2-40B4-BE49-F238E27FC236}">
                <a16:creationId xmlns:a16="http://schemas.microsoft.com/office/drawing/2014/main" id="{1CA94694-E331-4E83-8351-0CA058BF84A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D"/>
          </a:p>
        </p:txBody>
      </p:sp>
      <p:pic>
        <p:nvPicPr>
          <p:cNvPr id="2" name="Picture 1" descr="jamesmorgan_png-9_0.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49227" y="-44361"/>
            <a:ext cx="10306123" cy="6858000"/>
          </a:xfrm>
          <a:prstGeom prst="rect">
            <a:avLst/>
          </a:prstGeom>
        </p:spPr>
      </p:pic>
      <p:sp>
        <p:nvSpPr>
          <p:cNvPr id="8" name="Oval 7"/>
          <p:cNvSpPr/>
          <p:nvPr/>
        </p:nvSpPr>
        <p:spPr>
          <a:xfrm>
            <a:off x="-5969045" y="-2009008"/>
            <a:ext cx="11020390" cy="11195824"/>
          </a:xfrm>
          <a:prstGeom prst="ellipse">
            <a:avLst/>
          </a:prstGeom>
          <a:solidFill>
            <a:srgbClr val="0B4F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983794" y="-2016512"/>
            <a:ext cx="12079794" cy="111958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rgbClr val="0B4F63"/>
              </a:solidFill>
              <a:latin typeface="Optima"/>
              <a:ea typeface="Georgia" charset="0"/>
              <a:cs typeface="Optima"/>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967" y="523767"/>
            <a:ext cx="4167389" cy="1239922"/>
          </a:xfrm>
          <a:prstGeom prst="rect">
            <a:avLst/>
          </a:prstGeom>
        </p:spPr>
      </p:pic>
      <p:sp>
        <p:nvSpPr>
          <p:cNvPr id="14" name="TextBox 13"/>
          <p:cNvSpPr txBox="1"/>
          <p:nvPr/>
        </p:nvSpPr>
        <p:spPr>
          <a:xfrm>
            <a:off x="-243614" y="4573369"/>
            <a:ext cx="7053204" cy="2031325"/>
          </a:xfrm>
          <a:prstGeom prst="rect">
            <a:avLst/>
          </a:prstGeom>
          <a:noFill/>
        </p:spPr>
        <p:txBody>
          <a:bodyPr wrap="square" rtlCol="0">
            <a:spAutoFit/>
          </a:bodyPr>
          <a:lstStyle/>
          <a:p>
            <a:pPr algn="ctr"/>
            <a:r>
              <a:rPr lang="en-US" sz="2400" b="1" dirty="0">
                <a:solidFill>
                  <a:srgbClr val="0B4F63"/>
                </a:solidFill>
                <a:latin typeface="Optima"/>
                <a:ea typeface="Georgia" charset="0"/>
                <a:cs typeface="Optima"/>
              </a:rPr>
              <a:t>9</a:t>
            </a:r>
            <a:r>
              <a:rPr lang="en-US" sz="2400" b="1" baseline="30000" dirty="0">
                <a:solidFill>
                  <a:srgbClr val="0B4F63"/>
                </a:solidFill>
                <a:latin typeface="Optima"/>
                <a:ea typeface="Georgia" charset="0"/>
                <a:cs typeface="Optima"/>
              </a:rPr>
              <a:t>th</a:t>
            </a:r>
            <a:r>
              <a:rPr lang="en-US" sz="2400" b="1" dirty="0">
                <a:solidFill>
                  <a:srgbClr val="0B4F63"/>
                </a:solidFill>
                <a:latin typeface="Optima"/>
                <a:ea typeface="Georgia" charset="0"/>
                <a:cs typeface="Optima"/>
              </a:rPr>
              <a:t> July 2020</a:t>
            </a:r>
          </a:p>
          <a:p>
            <a:pPr algn="ctr"/>
            <a:endParaRPr lang="en-US" sz="2400" b="1" dirty="0">
              <a:solidFill>
                <a:srgbClr val="0B4F63"/>
              </a:solidFill>
              <a:latin typeface="Optima"/>
              <a:ea typeface="Georgia" charset="0"/>
              <a:cs typeface="Optima"/>
            </a:endParaRPr>
          </a:p>
          <a:p>
            <a:pPr algn="ctr"/>
            <a:r>
              <a:rPr lang="en-US" sz="2400" b="1" dirty="0">
                <a:solidFill>
                  <a:srgbClr val="0B4F63"/>
                </a:solidFill>
                <a:latin typeface="Optima"/>
                <a:ea typeface="Georgia" charset="0"/>
                <a:cs typeface="Optima"/>
              </a:rPr>
              <a:t>CTI-CFF </a:t>
            </a:r>
          </a:p>
          <a:p>
            <a:pPr algn="ctr"/>
            <a:r>
              <a:rPr lang="en-US" sz="2400" b="1" dirty="0">
                <a:solidFill>
                  <a:srgbClr val="0B4F63"/>
                </a:solidFill>
                <a:latin typeface="Optima"/>
                <a:ea typeface="Georgia" charset="0"/>
                <a:cs typeface="Optima"/>
              </a:rPr>
              <a:t>Regional Secretariat/Dr. Sada </a:t>
            </a:r>
          </a:p>
          <a:p>
            <a:endParaRPr lang="en-US" sz="3000" b="1" dirty="0">
              <a:solidFill>
                <a:srgbClr val="127693"/>
              </a:solidFill>
              <a:latin typeface="Optima"/>
              <a:ea typeface="Georgia" charset="0"/>
              <a:cs typeface="Optima"/>
            </a:endParaRPr>
          </a:p>
        </p:txBody>
      </p:sp>
      <p:sp>
        <p:nvSpPr>
          <p:cNvPr id="4" name="Rectangle 3"/>
          <p:cNvSpPr/>
          <p:nvPr/>
        </p:nvSpPr>
        <p:spPr>
          <a:xfrm>
            <a:off x="774776" y="2129609"/>
            <a:ext cx="5016424" cy="2246769"/>
          </a:xfrm>
          <a:prstGeom prst="rect">
            <a:avLst/>
          </a:prstGeom>
        </p:spPr>
        <p:txBody>
          <a:bodyPr wrap="square">
            <a:spAutoFit/>
          </a:bodyPr>
          <a:lstStyle/>
          <a:p>
            <a:pPr algn="ctr"/>
            <a:r>
              <a:rPr lang="en-US" sz="2800" b="1" dirty="0">
                <a:solidFill>
                  <a:schemeClr val="tx1">
                    <a:lumMod val="75000"/>
                    <a:lumOff val="25000"/>
                  </a:schemeClr>
                </a:solidFill>
              </a:rPr>
              <a:t>Introduction to </a:t>
            </a:r>
          </a:p>
          <a:p>
            <a:pPr algn="ctr"/>
            <a:r>
              <a:rPr lang="en-US" sz="2800" b="1" dirty="0">
                <a:solidFill>
                  <a:schemeClr val="tx1">
                    <a:lumMod val="75000"/>
                    <a:lumOff val="25000"/>
                  </a:schemeClr>
                </a:solidFill>
              </a:rPr>
              <a:t>Monitoring &amp; Evaluation: Indicators, Targets, Milestones, Benchmarks Outcomes &amp; Outputs.</a:t>
            </a:r>
            <a:endParaRPr lang="en-US" sz="2800" b="1" dirty="0">
              <a:solidFill>
                <a:srgbClr val="0B4F63"/>
              </a:solidFill>
              <a:latin typeface="Optima"/>
              <a:ea typeface="Georgia" charset="0"/>
              <a:cs typeface="Optima"/>
            </a:endParaRPr>
          </a:p>
        </p:txBody>
      </p:sp>
      <p:sp>
        <p:nvSpPr>
          <p:cNvPr id="5" name="TextBox 4"/>
          <p:cNvSpPr txBox="1"/>
          <p:nvPr/>
        </p:nvSpPr>
        <p:spPr>
          <a:xfrm>
            <a:off x="9677966" y="6444307"/>
            <a:ext cx="2503810" cy="369332"/>
          </a:xfrm>
          <a:prstGeom prst="rect">
            <a:avLst/>
          </a:prstGeom>
          <a:noFill/>
        </p:spPr>
        <p:txBody>
          <a:bodyPr wrap="none" rtlCol="0">
            <a:spAutoFit/>
          </a:bodyPr>
          <a:lstStyle/>
          <a:p>
            <a:r>
              <a:rPr lang="en-US" dirty="0">
                <a:solidFill>
                  <a:schemeClr val="bg1"/>
                </a:solidFill>
              </a:rPr>
              <a:t>Photo by: James Morgan</a:t>
            </a:r>
          </a:p>
        </p:txBody>
      </p:sp>
    </p:spTree>
    <p:extLst>
      <p:ext uri="{BB962C8B-B14F-4D97-AF65-F5344CB8AC3E}">
        <p14:creationId xmlns:p14="http://schemas.microsoft.com/office/powerpoint/2010/main" val="959372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000060-D06D-4A48-BD8E-978966CC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654" y="727628"/>
            <a:ext cx="5367164" cy="541555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a:extLst>
              <a:ext uri="{FF2B5EF4-FFF2-40B4-BE49-F238E27FC236}">
                <a16:creationId xmlns:a16="http://schemas.microsoft.com/office/drawing/2014/main" id="{DE4E5113-B3D0-40F8-9F39-B2C2BF92A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3978" y="886862"/>
            <a:ext cx="5054517" cy="5097085"/>
          </a:xfrm>
          <a:prstGeom prst="rect">
            <a:avLst/>
          </a:prstGeom>
          <a:noFill/>
          <a:ln w="6350" cap="sq" cmpd="sng" algn="ctr">
            <a:solidFill>
              <a:schemeClr val="tx1">
                <a:lumMod val="75000"/>
                <a:lumOff val="25000"/>
              </a:schemeClr>
            </a:solidFill>
            <a:prstDash val="solid"/>
            <a:miter lim="800000"/>
          </a:ln>
          <a:effectLst/>
        </p:spPr>
      </p:sp>
      <p:pic>
        <p:nvPicPr>
          <p:cNvPr id="4" name="Graphic 101" descr="Thermometer">
            <a:extLst>
              <a:ext uri="{FF2B5EF4-FFF2-40B4-BE49-F238E27FC236}">
                <a16:creationId xmlns:a16="http://schemas.microsoft.com/office/drawing/2014/main" id="{9A903560-67B8-114C-B6C9-55AA0FB9BD51}"/>
              </a:ext>
            </a:extLst>
          </p:cNvPr>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04017" y="1228185"/>
            <a:ext cx="4414438" cy="4414438"/>
          </a:xfrm>
          <a:prstGeom prst="rect">
            <a:avLst/>
          </a:prstGeom>
        </p:spPr>
      </p:pic>
      <p:sp>
        <p:nvSpPr>
          <p:cNvPr id="3" name="Content Placeholder 2">
            <a:extLst>
              <a:ext uri="{FF2B5EF4-FFF2-40B4-BE49-F238E27FC236}">
                <a16:creationId xmlns:a16="http://schemas.microsoft.com/office/drawing/2014/main" id="{F914BC3C-A2B2-8D47-ABB8-82C413D44AF8}"/>
              </a:ext>
            </a:extLst>
          </p:cNvPr>
          <p:cNvSpPr>
            <a:spLocks noGrp="1"/>
          </p:cNvSpPr>
          <p:nvPr>
            <p:ph idx="1"/>
          </p:nvPr>
        </p:nvSpPr>
        <p:spPr>
          <a:xfrm>
            <a:off x="6579450" y="2538919"/>
            <a:ext cx="4957554" cy="3496120"/>
          </a:xfrm>
        </p:spPr>
        <p:txBody>
          <a:bodyPr>
            <a:normAutofit/>
          </a:bodyPr>
          <a:lstStyle/>
          <a:p>
            <a:pPr marL="0" indent="0">
              <a:buNone/>
            </a:pPr>
            <a:endParaRPr lang="en-BH"/>
          </a:p>
          <a:p>
            <a:pPr marL="0" indent="0">
              <a:buNone/>
            </a:pPr>
            <a:r>
              <a:rPr lang="en-BH" sz="4400" b="1"/>
              <a:t>INDICATORS</a:t>
            </a:r>
          </a:p>
        </p:txBody>
      </p:sp>
    </p:spTree>
    <p:extLst>
      <p:ext uri="{BB962C8B-B14F-4D97-AF65-F5344CB8AC3E}">
        <p14:creationId xmlns:p14="http://schemas.microsoft.com/office/powerpoint/2010/main" val="2800671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EFB14-6B66-7242-91A4-A804AAF928AE}"/>
              </a:ext>
            </a:extLst>
          </p:cNvPr>
          <p:cNvSpPr>
            <a:spLocks noGrp="1"/>
          </p:cNvSpPr>
          <p:nvPr>
            <p:ph type="title"/>
          </p:nvPr>
        </p:nvSpPr>
        <p:spPr>
          <a:xfrm>
            <a:off x="1066800" y="238981"/>
            <a:ext cx="10058400" cy="1186206"/>
          </a:xfrm>
        </p:spPr>
        <p:txBody>
          <a:bodyPr>
            <a:normAutofit/>
          </a:bodyPr>
          <a:lstStyle/>
          <a:p>
            <a:pPr algn="ctr"/>
            <a:r>
              <a:rPr lang="en-BH" dirty="0"/>
              <a:t>  Definition of Indicators</a:t>
            </a:r>
          </a:p>
        </p:txBody>
      </p:sp>
      <p:sp>
        <p:nvSpPr>
          <p:cNvPr id="6" name="Content Placeholder 5">
            <a:extLst>
              <a:ext uri="{FF2B5EF4-FFF2-40B4-BE49-F238E27FC236}">
                <a16:creationId xmlns:a16="http://schemas.microsoft.com/office/drawing/2014/main" id="{D42B2FEE-BDE1-C44A-9A07-2BDCA5D07CE8}"/>
              </a:ext>
            </a:extLst>
          </p:cNvPr>
          <p:cNvSpPr>
            <a:spLocks noGrp="1"/>
          </p:cNvSpPr>
          <p:nvPr>
            <p:ph idx="1"/>
          </p:nvPr>
        </p:nvSpPr>
        <p:spPr>
          <a:xfrm>
            <a:off x="548640" y="1614116"/>
            <a:ext cx="11084118" cy="5009322"/>
          </a:xfrm>
        </p:spPr>
        <p:txBody>
          <a:bodyPr>
            <a:normAutofit fontScale="92500"/>
          </a:bodyPr>
          <a:lstStyle/>
          <a:p>
            <a:r>
              <a:rPr lang="en-US" sz="2400" dirty="0"/>
              <a:t>Indicator is a variable which indicates about any happening or phenomenon is called indicator (DFID, 2013). See Page 8 of this link:</a:t>
            </a:r>
          </a:p>
          <a:p>
            <a:pPr lvl="1"/>
            <a:r>
              <a:rPr lang="en-US" sz="1900" dirty="0">
                <a:hlinkClick r:id="rId2"/>
              </a:rPr>
              <a:t>https://assets.publishing.service.gov.uk/government/uploads/system/uploads/attachment_data/file/304626/Indicators.pdf</a:t>
            </a:r>
            <a:endParaRPr lang="en-US" sz="1900" dirty="0"/>
          </a:p>
          <a:p>
            <a:pPr lvl="1"/>
            <a:r>
              <a:rPr lang="en-US" sz="1900" dirty="0">
                <a:hlinkClick r:id="rId3"/>
              </a:rPr>
              <a:t>https://www.thecompassforsbc.org/how-to-guides/how-develop-indicators#main-content</a:t>
            </a:r>
            <a:endParaRPr lang="en-US" sz="1900" dirty="0"/>
          </a:p>
          <a:p>
            <a:r>
              <a:rPr lang="en-US" sz="2400" dirty="0"/>
              <a:t>Indicators are clues, signs or markers that measure one aspect of a program and show how close a program is to its desired path and outcomes. Indicators are realistic and measurable criteria of project progress. </a:t>
            </a:r>
            <a:r>
              <a:rPr lang="en-US" sz="2200" dirty="0"/>
              <a:t>(</a:t>
            </a:r>
            <a:r>
              <a:rPr lang="en-US" sz="1900" dirty="0"/>
              <a:t>M&amp;E Studies, </a:t>
            </a:r>
            <a:r>
              <a:rPr lang="en-ID" sz="1900" dirty="0">
                <a:hlinkClick r:id="rId4"/>
              </a:rPr>
              <a:t>http://www.mnestudies.com/monitoring/what-indicators-and-types-indicators</a:t>
            </a:r>
            <a:r>
              <a:rPr lang="en-ID" sz="1900" dirty="0"/>
              <a:t>, accessed July </a:t>
            </a:r>
            <a:r>
              <a:rPr lang="en-US" sz="1900" dirty="0"/>
              <a:t>2020</a:t>
            </a:r>
            <a:r>
              <a:rPr lang="en-US" sz="2200" dirty="0"/>
              <a:t>) </a:t>
            </a:r>
            <a:endParaRPr lang="en-US" sz="3900" dirty="0"/>
          </a:p>
          <a:p>
            <a:r>
              <a:rPr lang="en-US" sz="2400" dirty="0"/>
              <a:t>Indicators are something that can be measured objectively in qualitatively or quantitatively. </a:t>
            </a:r>
          </a:p>
          <a:p>
            <a:r>
              <a:rPr lang="en-US" sz="2400" dirty="0"/>
              <a:t>Indicators do not bear any specified value, these are variables and their value can vary from zero to hundred in percentage and/or number.</a:t>
            </a:r>
          </a:p>
          <a:p>
            <a:pPr marL="0" indent="0">
              <a:buNone/>
            </a:pPr>
            <a:endParaRPr lang="en-BH" dirty="0"/>
          </a:p>
        </p:txBody>
      </p:sp>
    </p:spTree>
    <p:extLst>
      <p:ext uri="{BB962C8B-B14F-4D97-AF65-F5344CB8AC3E}">
        <p14:creationId xmlns:p14="http://schemas.microsoft.com/office/powerpoint/2010/main" val="55529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EFB14-6B66-7242-91A4-A804AAF928AE}"/>
              </a:ext>
            </a:extLst>
          </p:cNvPr>
          <p:cNvSpPr>
            <a:spLocks noGrp="1"/>
          </p:cNvSpPr>
          <p:nvPr>
            <p:ph type="title"/>
          </p:nvPr>
        </p:nvSpPr>
        <p:spPr>
          <a:xfrm>
            <a:off x="804406" y="499470"/>
            <a:ext cx="10446689" cy="748884"/>
          </a:xfrm>
        </p:spPr>
        <p:txBody>
          <a:bodyPr>
            <a:normAutofit/>
          </a:bodyPr>
          <a:lstStyle/>
          <a:p>
            <a:pPr algn="ctr"/>
            <a:r>
              <a:rPr lang="en-US" sz="3100" b="1" dirty="0"/>
              <a:t>SMART Criteria to Develop High-Quality Indicators</a:t>
            </a:r>
            <a:endParaRPr lang="en-BH" dirty="0"/>
          </a:p>
        </p:txBody>
      </p:sp>
      <p:sp>
        <p:nvSpPr>
          <p:cNvPr id="6" name="Content Placeholder 5">
            <a:extLst>
              <a:ext uri="{FF2B5EF4-FFF2-40B4-BE49-F238E27FC236}">
                <a16:creationId xmlns:a16="http://schemas.microsoft.com/office/drawing/2014/main" id="{D42B2FEE-BDE1-C44A-9A07-2BDCA5D07CE8}"/>
              </a:ext>
            </a:extLst>
          </p:cNvPr>
          <p:cNvSpPr>
            <a:spLocks noGrp="1"/>
          </p:cNvSpPr>
          <p:nvPr>
            <p:ph idx="1"/>
          </p:nvPr>
        </p:nvSpPr>
        <p:spPr>
          <a:xfrm>
            <a:off x="604299" y="1622067"/>
            <a:ext cx="11187485" cy="4953662"/>
          </a:xfrm>
        </p:spPr>
        <p:txBody>
          <a:bodyPr>
            <a:noAutofit/>
          </a:bodyPr>
          <a:lstStyle/>
          <a:p>
            <a:pPr fontAlgn="base"/>
            <a:r>
              <a:rPr lang="en-US" sz="2300" b="1" dirty="0"/>
              <a:t>Specific</a:t>
            </a:r>
            <a:r>
              <a:rPr lang="en-US" sz="2300" dirty="0"/>
              <a:t>: 		The indicator should accurately describe what is intended 			to be measured, and should not include multiple 					measurements in one indicator.</a:t>
            </a:r>
          </a:p>
          <a:p>
            <a:pPr fontAlgn="base"/>
            <a:r>
              <a:rPr lang="en-US" sz="2300" b="1" dirty="0"/>
              <a:t>Measurable</a:t>
            </a:r>
            <a:r>
              <a:rPr lang="en-US" sz="2300" dirty="0"/>
              <a:t>: 	Regardless of who uses the indicator, consistent results 				should be obtained and tracked under the same 					conditions.</a:t>
            </a:r>
          </a:p>
          <a:p>
            <a:pPr fontAlgn="base"/>
            <a:r>
              <a:rPr lang="en-US" sz="2300" b="1" dirty="0"/>
              <a:t>Attainable</a:t>
            </a:r>
            <a:r>
              <a:rPr lang="en-US" sz="2300" dirty="0"/>
              <a:t>: 		Collecting data for the indicator should be simple, 					straightforward, and cost-effective.</a:t>
            </a:r>
          </a:p>
          <a:p>
            <a:pPr fontAlgn="base"/>
            <a:r>
              <a:rPr lang="en-US" sz="2300" b="1" dirty="0"/>
              <a:t>Relevant</a:t>
            </a:r>
            <a:r>
              <a:rPr lang="en-US" sz="2300" dirty="0"/>
              <a:t>: 		The indicator should be closely connected with each 				respective input, output or outcome.</a:t>
            </a:r>
          </a:p>
          <a:p>
            <a:pPr fontAlgn="base"/>
            <a:r>
              <a:rPr lang="en-US" sz="2300" b="1" dirty="0"/>
              <a:t>Time-bound</a:t>
            </a:r>
            <a:r>
              <a:rPr lang="en-US" sz="2300" dirty="0"/>
              <a:t>: 	The indicator should include a specific time frame.</a:t>
            </a:r>
          </a:p>
        </p:txBody>
      </p:sp>
      <p:sp>
        <p:nvSpPr>
          <p:cNvPr id="4" name="Rectangle 3">
            <a:extLst>
              <a:ext uri="{FF2B5EF4-FFF2-40B4-BE49-F238E27FC236}">
                <a16:creationId xmlns:a16="http://schemas.microsoft.com/office/drawing/2014/main" id="{C3ECC2E5-D97B-455E-93D0-F7A7EE408AFF}"/>
              </a:ext>
            </a:extLst>
          </p:cNvPr>
          <p:cNvSpPr/>
          <p:nvPr/>
        </p:nvSpPr>
        <p:spPr>
          <a:xfrm>
            <a:off x="604298" y="6060453"/>
            <a:ext cx="10330401" cy="369332"/>
          </a:xfrm>
          <a:prstGeom prst="rect">
            <a:avLst/>
          </a:prstGeom>
        </p:spPr>
        <p:txBody>
          <a:bodyPr wrap="square">
            <a:spAutoFit/>
          </a:bodyPr>
          <a:lstStyle/>
          <a:p>
            <a:r>
              <a:rPr lang="en-ID" u="sng" dirty="0">
                <a:hlinkClick r:id="rId2"/>
              </a:rPr>
              <a:t>Source:</a:t>
            </a:r>
            <a:r>
              <a:rPr lang="en-ID" dirty="0">
                <a:hlinkClick r:id="rId2"/>
              </a:rPr>
              <a:t> http://www.mnestudies.com/monitoring/what-indicators-and-types-indicators</a:t>
            </a:r>
            <a:endParaRPr lang="en-ID" dirty="0"/>
          </a:p>
        </p:txBody>
      </p:sp>
    </p:spTree>
    <p:extLst>
      <p:ext uri="{BB962C8B-B14F-4D97-AF65-F5344CB8AC3E}">
        <p14:creationId xmlns:p14="http://schemas.microsoft.com/office/powerpoint/2010/main" val="12066917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EFB14-6B66-7242-91A4-A804AAF928AE}"/>
              </a:ext>
            </a:extLst>
          </p:cNvPr>
          <p:cNvSpPr>
            <a:spLocks noGrp="1"/>
          </p:cNvSpPr>
          <p:nvPr>
            <p:ph type="title"/>
          </p:nvPr>
        </p:nvSpPr>
        <p:spPr>
          <a:xfrm>
            <a:off x="1066800" y="282272"/>
            <a:ext cx="10058400" cy="1186206"/>
          </a:xfrm>
        </p:spPr>
        <p:txBody>
          <a:bodyPr>
            <a:normAutofit/>
          </a:bodyPr>
          <a:lstStyle/>
          <a:p>
            <a:pPr algn="ctr"/>
            <a:r>
              <a:rPr lang="en-BH" dirty="0"/>
              <a:t>  </a:t>
            </a:r>
            <a:r>
              <a:rPr lang="en-US" dirty="0"/>
              <a:t>E</a:t>
            </a:r>
            <a:r>
              <a:rPr lang="en-BH" dirty="0"/>
              <a:t>xample</a:t>
            </a:r>
            <a:r>
              <a:rPr lang="en-US" dirty="0"/>
              <a:t>s</a:t>
            </a:r>
            <a:r>
              <a:rPr lang="en-BH" dirty="0"/>
              <a:t> of Indicators</a:t>
            </a:r>
          </a:p>
        </p:txBody>
      </p:sp>
      <p:sp>
        <p:nvSpPr>
          <p:cNvPr id="6" name="Content Placeholder 5">
            <a:extLst>
              <a:ext uri="{FF2B5EF4-FFF2-40B4-BE49-F238E27FC236}">
                <a16:creationId xmlns:a16="http://schemas.microsoft.com/office/drawing/2014/main" id="{D42B2FEE-BDE1-C44A-9A07-2BDCA5D07CE8}"/>
              </a:ext>
            </a:extLst>
          </p:cNvPr>
          <p:cNvSpPr>
            <a:spLocks noGrp="1"/>
          </p:cNvSpPr>
          <p:nvPr>
            <p:ph idx="1"/>
          </p:nvPr>
        </p:nvSpPr>
        <p:spPr>
          <a:xfrm>
            <a:off x="413469" y="1343771"/>
            <a:ext cx="11370364" cy="5231957"/>
          </a:xfrm>
        </p:spPr>
        <p:txBody>
          <a:bodyPr>
            <a:normAutofit lnSpcReduction="10000"/>
          </a:bodyPr>
          <a:lstStyle/>
          <a:p>
            <a:pPr marL="0" indent="0">
              <a:buNone/>
            </a:pPr>
            <a:r>
              <a:rPr lang="en-US" sz="2000" b="1" dirty="0"/>
              <a:t>Indicators can be classified as follows:</a:t>
            </a:r>
          </a:p>
          <a:p>
            <a:pPr marL="0" indent="0">
              <a:buNone/>
            </a:pPr>
            <a:endParaRPr lang="en-US" sz="2000" dirty="0"/>
          </a:p>
          <a:p>
            <a:pPr marL="0" indent="0">
              <a:buNone/>
            </a:pPr>
            <a:r>
              <a:rPr lang="en-US" sz="2000" b="1" u="sng" dirty="0"/>
              <a:t>1. Quantitative Indicators (Output Indicators)</a:t>
            </a:r>
          </a:p>
          <a:p>
            <a:pPr marL="0" indent="0">
              <a:buNone/>
            </a:pPr>
            <a:r>
              <a:rPr lang="en-US" sz="2000" dirty="0"/>
              <a:t>Examples of Quantitative Indicators can be:</a:t>
            </a:r>
          </a:p>
          <a:p>
            <a:r>
              <a:rPr lang="en-US" sz="2000" dirty="0"/>
              <a:t>The number of people attending a training</a:t>
            </a:r>
          </a:p>
          <a:p>
            <a:r>
              <a:rPr lang="en-US" sz="2000" dirty="0"/>
              <a:t>The weight of fish caught</a:t>
            </a:r>
          </a:p>
          <a:p>
            <a:r>
              <a:rPr lang="en-BH" sz="2000" dirty="0"/>
              <a:t>% of women involved in decision making while developing organization’s gender policy by the end of 2024. </a:t>
            </a:r>
            <a:endParaRPr lang="en-US" sz="2000" dirty="0"/>
          </a:p>
          <a:p>
            <a:pPr marL="0" indent="0">
              <a:buNone/>
            </a:pPr>
            <a:endParaRPr lang="en-US" sz="2000" b="1" u="sng" dirty="0"/>
          </a:p>
          <a:p>
            <a:pPr marL="0" indent="0">
              <a:buNone/>
            </a:pPr>
            <a:r>
              <a:rPr lang="en-US" sz="2000" b="1" u="sng" dirty="0"/>
              <a:t>2. Qualitative Indicators (Outcome / Performance Indicators)</a:t>
            </a:r>
          </a:p>
          <a:p>
            <a:pPr marL="0" indent="0">
              <a:buNone/>
            </a:pPr>
            <a:r>
              <a:rPr lang="en-US" sz="2000" dirty="0"/>
              <a:t>Examples of </a:t>
            </a:r>
            <a:r>
              <a:rPr lang="en-US" sz="2000" dirty="0" err="1"/>
              <a:t>Qualitiative</a:t>
            </a:r>
            <a:r>
              <a:rPr lang="en-US" sz="2000" dirty="0"/>
              <a:t> or </a:t>
            </a:r>
            <a:r>
              <a:rPr lang="en-US" sz="2000" dirty="0" err="1"/>
              <a:t>Perfomance</a:t>
            </a:r>
            <a:r>
              <a:rPr lang="en-US" sz="2000" dirty="0"/>
              <a:t> Indicators are as follows:</a:t>
            </a:r>
          </a:p>
          <a:p>
            <a:r>
              <a:rPr lang="en-US" sz="2000" dirty="0"/>
              <a:t>Women’s participation in decision making</a:t>
            </a:r>
          </a:p>
          <a:p>
            <a:r>
              <a:rPr lang="en-ID" sz="2000" dirty="0"/>
              <a:t>Participation in Youth Groups</a:t>
            </a:r>
          </a:p>
          <a:p>
            <a:endParaRPr lang="en-BH" sz="2400" dirty="0"/>
          </a:p>
        </p:txBody>
      </p:sp>
      <p:sp>
        <p:nvSpPr>
          <p:cNvPr id="4" name="Rectangle 3">
            <a:extLst>
              <a:ext uri="{FF2B5EF4-FFF2-40B4-BE49-F238E27FC236}">
                <a16:creationId xmlns:a16="http://schemas.microsoft.com/office/drawing/2014/main" id="{293B5D10-723C-475F-B909-FCE9C4DD4A6E}"/>
              </a:ext>
            </a:extLst>
          </p:cNvPr>
          <p:cNvSpPr/>
          <p:nvPr/>
        </p:nvSpPr>
        <p:spPr>
          <a:xfrm>
            <a:off x="413469" y="6245119"/>
            <a:ext cx="10330401" cy="369332"/>
          </a:xfrm>
          <a:prstGeom prst="rect">
            <a:avLst/>
          </a:prstGeom>
        </p:spPr>
        <p:txBody>
          <a:bodyPr wrap="square">
            <a:spAutoFit/>
          </a:bodyPr>
          <a:lstStyle/>
          <a:p>
            <a:r>
              <a:rPr lang="en-ID" u="sng" dirty="0">
                <a:hlinkClick r:id="rId2"/>
              </a:rPr>
              <a:t>Source:</a:t>
            </a:r>
            <a:r>
              <a:rPr lang="en-ID" dirty="0">
                <a:hlinkClick r:id="rId2"/>
              </a:rPr>
              <a:t> http://www.mnestudies.com/monitoring/what-indicators-and-types-indicators</a:t>
            </a:r>
            <a:endParaRPr lang="en-ID" dirty="0"/>
          </a:p>
        </p:txBody>
      </p:sp>
    </p:spTree>
    <p:extLst>
      <p:ext uri="{BB962C8B-B14F-4D97-AF65-F5344CB8AC3E}">
        <p14:creationId xmlns:p14="http://schemas.microsoft.com/office/powerpoint/2010/main" val="3615394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65B2778-6678-45B6-9A79-C0910CFCA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4393" y="237744"/>
            <a:ext cx="7652977"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Content Placeholder 7">
            <a:extLst>
              <a:ext uri="{FF2B5EF4-FFF2-40B4-BE49-F238E27FC236}">
                <a16:creationId xmlns:a16="http://schemas.microsoft.com/office/drawing/2014/main" id="{C14F5064-1860-4A0A-B9A5-EFF92932BAEF}"/>
              </a:ext>
            </a:extLst>
          </p:cNvPr>
          <p:cNvSpPr>
            <a:spLocks noGrp="1"/>
          </p:cNvSpPr>
          <p:nvPr>
            <p:ph idx="1"/>
          </p:nvPr>
        </p:nvSpPr>
        <p:spPr>
          <a:xfrm>
            <a:off x="868680" y="2386584"/>
            <a:ext cx="6281928" cy="3648456"/>
          </a:xfrm>
        </p:spPr>
        <p:txBody>
          <a:bodyPr>
            <a:normAutofit/>
          </a:bodyPr>
          <a:lstStyle/>
          <a:p>
            <a:pPr marL="0" indent="0">
              <a:buNone/>
            </a:pPr>
            <a:endParaRPr lang="en-BH" b="1"/>
          </a:p>
          <a:p>
            <a:pPr marL="0" indent="0">
              <a:buNone/>
            </a:pPr>
            <a:r>
              <a:rPr lang="en-BH" sz="4400" b="1"/>
              <a:t>Targets</a:t>
            </a:r>
            <a:endParaRPr lang="en-US" sz="4400" b="1"/>
          </a:p>
        </p:txBody>
      </p:sp>
      <p:sp useBgFill="1">
        <p:nvSpPr>
          <p:cNvPr id="15" name="Rectangle 14">
            <a:extLst>
              <a:ext uri="{FF2B5EF4-FFF2-40B4-BE49-F238E27FC236}">
                <a16:creationId xmlns:a16="http://schemas.microsoft.com/office/drawing/2014/main" id="{82C57F61-3F6E-4BE5-B964-003AA9B35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7370" y="0"/>
            <a:ext cx="435463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Bullseye">
            <a:extLst>
              <a:ext uri="{FF2B5EF4-FFF2-40B4-BE49-F238E27FC236}">
                <a16:creationId xmlns:a16="http://schemas.microsoft.com/office/drawing/2014/main" id="{01012A28-7A3B-8C4C-AC46-7813696409A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19528" y="1770177"/>
            <a:ext cx="3318836" cy="3318836"/>
          </a:xfrm>
          <a:prstGeom prst="rect">
            <a:avLst/>
          </a:prstGeom>
        </p:spPr>
      </p:pic>
    </p:spTree>
    <p:extLst>
      <p:ext uri="{BB962C8B-B14F-4D97-AF65-F5344CB8AC3E}">
        <p14:creationId xmlns:p14="http://schemas.microsoft.com/office/powerpoint/2010/main" val="718115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EFB14-6B66-7242-91A4-A804AAF928AE}"/>
              </a:ext>
            </a:extLst>
          </p:cNvPr>
          <p:cNvSpPr>
            <a:spLocks noGrp="1"/>
          </p:cNvSpPr>
          <p:nvPr>
            <p:ph type="title"/>
          </p:nvPr>
        </p:nvSpPr>
        <p:spPr>
          <a:xfrm>
            <a:off x="1066800" y="504825"/>
            <a:ext cx="10058400" cy="1186206"/>
          </a:xfrm>
        </p:spPr>
        <p:txBody>
          <a:bodyPr>
            <a:normAutofit/>
          </a:bodyPr>
          <a:lstStyle/>
          <a:p>
            <a:pPr algn="ctr"/>
            <a:r>
              <a:rPr lang="en-BH" dirty="0"/>
              <a:t>  Definition of Targets</a:t>
            </a:r>
            <a:r>
              <a:rPr lang="en-US" dirty="0"/>
              <a:t> </a:t>
            </a:r>
            <a:endParaRPr lang="en-BH" dirty="0">
              <a:solidFill>
                <a:srgbClr val="FF0000"/>
              </a:solidFill>
            </a:endParaRPr>
          </a:p>
        </p:txBody>
      </p:sp>
      <p:sp>
        <p:nvSpPr>
          <p:cNvPr id="6" name="Content Placeholder 5">
            <a:extLst>
              <a:ext uri="{FF2B5EF4-FFF2-40B4-BE49-F238E27FC236}">
                <a16:creationId xmlns:a16="http://schemas.microsoft.com/office/drawing/2014/main" id="{D42B2FEE-BDE1-C44A-9A07-2BDCA5D07CE8}"/>
              </a:ext>
            </a:extLst>
          </p:cNvPr>
          <p:cNvSpPr>
            <a:spLocks noGrp="1"/>
          </p:cNvSpPr>
          <p:nvPr>
            <p:ph idx="1"/>
          </p:nvPr>
        </p:nvSpPr>
        <p:spPr>
          <a:xfrm>
            <a:off x="847725" y="1933575"/>
            <a:ext cx="10563226" cy="4600575"/>
          </a:xfrm>
        </p:spPr>
        <p:txBody>
          <a:bodyPr>
            <a:normAutofit fontScale="47500" lnSpcReduction="20000"/>
          </a:bodyPr>
          <a:lstStyle/>
          <a:p>
            <a:pPr>
              <a:spcAft>
                <a:spcPts val="1200"/>
              </a:spcAft>
            </a:pPr>
            <a:r>
              <a:rPr lang="en-US" sz="7000" dirty="0"/>
              <a:t>Target is a quantified goal or objective that a </a:t>
            </a:r>
            <a:r>
              <a:rPr lang="en-US" sz="7000" dirty="0" err="1"/>
              <a:t>programme</a:t>
            </a:r>
            <a:r>
              <a:rPr lang="en-US" sz="7000" dirty="0"/>
              <a:t> plans to achieve by a certain date.</a:t>
            </a:r>
          </a:p>
          <a:p>
            <a:pPr marL="0" indent="0">
              <a:spcAft>
                <a:spcPts val="1200"/>
              </a:spcAft>
              <a:buNone/>
            </a:pPr>
            <a:endParaRPr lang="en-US" sz="7000" dirty="0"/>
          </a:p>
          <a:p>
            <a:pPr>
              <a:spcAft>
                <a:spcPts val="1200"/>
              </a:spcAft>
            </a:pPr>
            <a:r>
              <a:rPr lang="en-US" sz="7000" dirty="0"/>
              <a:t>Targets should be set for all types of indicators in the logical flow from process to outputs, outcomes and impact.</a:t>
            </a:r>
          </a:p>
          <a:p>
            <a:endParaRPr lang="en-US" sz="3200" dirty="0">
              <a:solidFill>
                <a:srgbClr val="FF0000"/>
              </a:solidFill>
            </a:endParaRPr>
          </a:p>
          <a:p>
            <a:pPr marL="0" indent="0">
              <a:buNone/>
            </a:pPr>
            <a:r>
              <a:rPr lang="en-US" sz="3400" dirty="0"/>
              <a:t>Source: </a:t>
            </a:r>
            <a:r>
              <a:rPr lang="en-US" sz="3400" dirty="0">
                <a:solidFill>
                  <a:srgbClr val="FF0000"/>
                </a:solidFill>
                <a:hlinkClick r:id="rId2"/>
              </a:rPr>
              <a:t>http://www.emro.who.int/child-health/research-and-evaluation/indicators/Targets-and-monitoring.html</a:t>
            </a:r>
            <a:r>
              <a:rPr lang="en-US" sz="3400" dirty="0">
                <a:solidFill>
                  <a:srgbClr val="FF0000"/>
                </a:solidFill>
              </a:rPr>
              <a:t> </a:t>
            </a:r>
          </a:p>
          <a:p>
            <a:endParaRPr lang="en-BH" b="1" dirty="0"/>
          </a:p>
        </p:txBody>
      </p:sp>
    </p:spTree>
    <p:extLst>
      <p:ext uri="{BB962C8B-B14F-4D97-AF65-F5344CB8AC3E}">
        <p14:creationId xmlns:p14="http://schemas.microsoft.com/office/powerpoint/2010/main" val="91413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EFB14-6B66-7242-91A4-A804AAF928AE}"/>
              </a:ext>
            </a:extLst>
          </p:cNvPr>
          <p:cNvSpPr>
            <a:spLocks noGrp="1"/>
          </p:cNvSpPr>
          <p:nvPr>
            <p:ph type="title"/>
          </p:nvPr>
        </p:nvSpPr>
        <p:spPr>
          <a:xfrm>
            <a:off x="1066800" y="404469"/>
            <a:ext cx="10058400" cy="1186206"/>
          </a:xfrm>
        </p:spPr>
        <p:txBody>
          <a:bodyPr>
            <a:normAutofit/>
          </a:bodyPr>
          <a:lstStyle/>
          <a:p>
            <a:pPr algn="ctr"/>
            <a:r>
              <a:rPr lang="en-BH" dirty="0"/>
              <a:t>  Example</a:t>
            </a:r>
            <a:r>
              <a:rPr lang="en-US" dirty="0"/>
              <a:t>s</a:t>
            </a:r>
            <a:r>
              <a:rPr lang="en-BH" dirty="0"/>
              <a:t> of Targets</a:t>
            </a:r>
            <a:endParaRPr lang="en-BH" dirty="0">
              <a:solidFill>
                <a:srgbClr val="FF0000"/>
              </a:solidFill>
            </a:endParaRPr>
          </a:p>
        </p:txBody>
      </p:sp>
      <p:sp>
        <p:nvSpPr>
          <p:cNvPr id="6" name="Content Placeholder 5">
            <a:extLst>
              <a:ext uri="{FF2B5EF4-FFF2-40B4-BE49-F238E27FC236}">
                <a16:creationId xmlns:a16="http://schemas.microsoft.com/office/drawing/2014/main" id="{D42B2FEE-BDE1-C44A-9A07-2BDCA5D07CE8}"/>
              </a:ext>
            </a:extLst>
          </p:cNvPr>
          <p:cNvSpPr>
            <a:spLocks noGrp="1"/>
          </p:cNvSpPr>
          <p:nvPr>
            <p:ph idx="1"/>
          </p:nvPr>
        </p:nvSpPr>
        <p:spPr>
          <a:xfrm>
            <a:off x="476249" y="1590675"/>
            <a:ext cx="11458575" cy="4848225"/>
          </a:xfrm>
        </p:spPr>
        <p:txBody>
          <a:bodyPr>
            <a:normAutofit fontScale="92500" lnSpcReduction="20000"/>
          </a:bodyPr>
          <a:lstStyle/>
          <a:p>
            <a:r>
              <a:rPr lang="en-US" sz="2800" dirty="0"/>
              <a:t>Under-five mortality will be reduced by </a:t>
            </a:r>
            <a:r>
              <a:rPr lang="en-US" sz="2800" u="sng" dirty="0"/>
              <a:t>two thirds</a:t>
            </a:r>
            <a:r>
              <a:rPr lang="en-US" sz="2800" dirty="0"/>
              <a:t> between 1990 and 2015; </a:t>
            </a:r>
          </a:p>
          <a:p>
            <a:pPr marL="0" indent="0">
              <a:buNone/>
            </a:pPr>
            <a:endParaRPr lang="en-US" sz="2800" dirty="0"/>
          </a:p>
          <a:p>
            <a:r>
              <a:rPr lang="en-US" sz="2800" dirty="0"/>
              <a:t>80% of under-five children with suspected pneumonia will be treated with antibiotics by (year); </a:t>
            </a:r>
          </a:p>
          <a:p>
            <a:pPr marL="0" indent="0">
              <a:buNone/>
            </a:pPr>
            <a:endParaRPr lang="en-US" sz="2800" dirty="0"/>
          </a:p>
          <a:p>
            <a:r>
              <a:rPr lang="en-US" sz="2800" dirty="0"/>
              <a:t>70% of under-five children in malaria risk areas will sleep under insecticide-treated </a:t>
            </a:r>
            <a:r>
              <a:rPr lang="en-US" sz="2800" dirty="0" err="1"/>
              <a:t>bednets</a:t>
            </a:r>
            <a:r>
              <a:rPr lang="en-US" sz="2800" dirty="0"/>
              <a:t> by (year).</a:t>
            </a:r>
          </a:p>
          <a:p>
            <a:pPr marL="0" indent="0">
              <a:buNone/>
            </a:pPr>
            <a:r>
              <a:rPr lang="en-US" dirty="0">
                <a:solidFill>
                  <a:srgbClr val="FF0000"/>
                </a:solidFill>
              </a:rPr>
              <a:t>Source: </a:t>
            </a:r>
            <a:r>
              <a:rPr lang="en-US" dirty="0">
                <a:solidFill>
                  <a:srgbClr val="FF0000"/>
                </a:solidFill>
                <a:hlinkClick r:id="rId2"/>
              </a:rPr>
              <a:t>http://www.emro.who.int/child-health/research-and-evaluation/indicators/Targets-and-monitoring.html</a:t>
            </a:r>
            <a:r>
              <a:rPr lang="en-US" dirty="0">
                <a:solidFill>
                  <a:srgbClr val="FF0000"/>
                </a:solidFill>
              </a:rPr>
              <a:t> </a:t>
            </a:r>
          </a:p>
          <a:p>
            <a:endParaRPr lang="en-US" sz="2400" dirty="0"/>
          </a:p>
          <a:p>
            <a:r>
              <a:rPr lang="en-BH" sz="2800" dirty="0"/>
              <a:t>50% of women’s involvement in decision making while developing organization’s gender policy by the end of 2024.</a:t>
            </a:r>
            <a:endParaRPr lang="en-US" sz="2800" dirty="0"/>
          </a:p>
          <a:p>
            <a:endParaRPr lang="en-US" dirty="0"/>
          </a:p>
        </p:txBody>
      </p:sp>
    </p:spTree>
    <p:extLst>
      <p:ext uri="{BB962C8B-B14F-4D97-AF65-F5344CB8AC3E}">
        <p14:creationId xmlns:p14="http://schemas.microsoft.com/office/powerpoint/2010/main" val="3075640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EA67672-C6FE-460A-AF18-7C937AF3D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9465" y="237744"/>
            <a:ext cx="7652977"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5" name="Rectangle 14">
            <a:extLst>
              <a:ext uri="{FF2B5EF4-FFF2-40B4-BE49-F238E27FC236}">
                <a16:creationId xmlns:a16="http://schemas.microsoft.com/office/drawing/2014/main" id="{3139E405-F5B0-4F82-81A4-F09D3FA950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3575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Signpost">
            <a:extLst>
              <a:ext uri="{FF2B5EF4-FFF2-40B4-BE49-F238E27FC236}">
                <a16:creationId xmlns:a16="http://schemas.microsoft.com/office/drawing/2014/main" id="{E14AEBBE-A7BF-C145-8291-B16BF61C7E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6831" y="1759597"/>
            <a:ext cx="3339995" cy="3339995"/>
          </a:xfrm>
          <a:prstGeom prst="rect">
            <a:avLst/>
          </a:prstGeom>
        </p:spPr>
      </p:pic>
      <p:sp>
        <p:nvSpPr>
          <p:cNvPr id="8" name="Content Placeholder 7">
            <a:extLst>
              <a:ext uri="{FF2B5EF4-FFF2-40B4-BE49-F238E27FC236}">
                <a16:creationId xmlns:a16="http://schemas.microsoft.com/office/drawing/2014/main" id="{C14F5064-1860-4A0A-B9A5-EFF92932BAEF}"/>
              </a:ext>
            </a:extLst>
          </p:cNvPr>
          <p:cNvSpPr>
            <a:spLocks noGrp="1"/>
          </p:cNvSpPr>
          <p:nvPr>
            <p:ph idx="1"/>
          </p:nvPr>
        </p:nvSpPr>
        <p:spPr>
          <a:xfrm>
            <a:off x="4965192" y="2386584"/>
            <a:ext cx="6464808" cy="3648456"/>
          </a:xfrm>
        </p:spPr>
        <p:txBody>
          <a:bodyPr>
            <a:normAutofit/>
          </a:bodyPr>
          <a:lstStyle/>
          <a:p>
            <a:pPr marL="0" indent="0">
              <a:buNone/>
            </a:pPr>
            <a:endParaRPr lang="en-BH" b="1"/>
          </a:p>
          <a:p>
            <a:pPr marL="0" indent="0">
              <a:buNone/>
            </a:pPr>
            <a:r>
              <a:rPr lang="en-BH" sz="4400" b="1"/>
              <a:t>Milestones</a:t>
            </a:r>
            <a:endParaRPr lang="en-US" sz="4400" b="1"/>
          </a:p>
        </p:txBody>
      </p:sp>
    </p:spTree>
    <p:extLst>
      <p:ext uri="{BB962C8B-B14F-4D97-AF65-F5344CB8AC3E}">
        <p14:creationId xmlns:p14="http://schemas.microsoft.com/office/powerpoint/2010/main" val="2683321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EFB14-6B66-7242-91A4-A804AAF928AE}"/>
              </a:ext>
            </a:extLst>
          </p:cNvPr>
          <p:cNvSpPr>
            <a:spLocks noGrp="1"/>
          </p:cNvSpPr>
          <p:nvPr>
            <p:ph type="title"/>
          </p:nvPr>
        </p:nvSpPr>
        <p:spPr>
          <a:xfrm>
            <a:off x="1066800" y="642594"/>
            <a:ext cx="10058400" cy="1186206"/>
          </a:xfrm>
        </p:spPr>
        <p:txBody>
          <a:bodyPr>
            <a:normAutofit/>
          </a:bodyPr>
          <a:lstStyle/>
          <a:p>
            <a:pPr algn="ctr"/>
            <a:r>
              <a:rPr lang="en-BH" dirty="0"/>
              <a:t>  Definition of Milestones</a:t>
            </a:r>
          </a:p>
        </p:txBody>
      </p:sp>
      <p:sp>
        <p:nvSpPr>
          <p:cNvPr id="6" name="Content Placeholder 5">
            <a:extLst>
              <a:ext uri="{FF2B5EF4-FFF2-40B4-BE49-F238E27FC236}">
                <a16:creationId xmlns:a16="http://schemas.microsoft.com/office/drawing/2014/main" id="{D42B2FEE-BDE1-C44A-9A07-2BDCA5D07CE8}"/>
              </a:ext>
            </a:extLst>
          </p:cNvPr>
          <p:cNvSpPr>
            <a:spLocks noGrp="1"/>
          </p:cNvSpPr>
          <p:nvPr>
            <p:ph idx="1"/>
          </p:nvPr>
        </p:nvSpPr>
        <p:spPr/>
        <p:txBody>
          <a:bodyPr>
            <a:normAutofit/>
          </a:bodyPr>
          <a:lstStyle/>
          <a:p>
            <a:r>
              <a:rPr lang="en-US" sz="2400" dirty="0"/>
              <a:t>Like targets, milestones also have a fixed value but their function is different as they have to show progress trajectory through project life </a:t>
            </a:r>
          </a:p>
          <a:p>
            <a:pPr marL="0" indent="0">
              <a:buNone/>
            </a:pPr>
            <a:r>
              <a:rPr lang="en-US" dirty="0">
                <a:hlinkClick r:id="rId2"/>
              </a:rPr>
              <a:t>Source: https://www.merriam-webster.com/dictionary/milestone</a:t>
            </a:r>
            <a:r>
              <a:rPr lang="en-US" dirty="0"/>
              <a:t>. </a:t>
            </a:r>
          </a:p>
          <a:p>
            <a:r>
              <a:rPr lang="en-US" sz="2400" dirty="0"/>
              <a:t>Hence, milestones are used as signal posts at different times of project life, for example, at start, at mid and at the end. </a:t>
            </a:r>
            <a:endParaRPr lang="en-BH" sz="2400" dirty="0"/>
          </a:p>
        </p:txBody>
      </p:sp>
    </p:spTree>
    <p:extLst>
      <p:ext uri="{BB962C8B-B14F-4D97-AF65-F5344CB8AC3E}">
        <p14:creationId xmlns:p14="http://schemas.microsoft.com/office/powerpoint/2010/main" val="1463713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EFB14-6B66-7242-91A4-A804AAF928AE}"/>
              </a:ext>
            </a:extLst>
          </p:cNvPr>
          <p:cNvSpPr>
            <a:spLocks noGrp="1"/>
          </p:cNvSpPr>
          <p:nvPr>
            <p:ph type="title"/>
          </p:nvPr>
        </p:nvSpPr>
        <p:spPr>
          <a:xfrm>
            <a:off x="1066800" y="642594"/>
            <a:ext cx="10058400" cy="1186206"/>
          </a:xfrm>
        </p:spPr>
        <p:txBody>
          <a:bodyPr>
            <a:normAutofit/>
          </a:bodyPr>
          <a:lstStyle/>
          <a:p>
            <a:pPr algn="ctr"/>
            <a:r>
              <a:rPr lang="en-BH"/>
              <a:t>  Examples of Milestones</a:t>
            </a:r>
          </a:p>
        </p:txBody>
      </p:sp>
      <p:sp>
        <p:nvSpPr>
          <p:cNvPr id="6" name="Content Placeholder 5">
            <a:extLst>
              <a:ext uri="{FF2B5EF4-FFF2-40B4-BE49-F238E27FC236}">
                <a16:creationId xmlns:a16="http://schemas.microsoft.com/office/drawing/2014/main" id="{D42B2FEE-BDE1-C44A-9A07-2BDCA5D07CE8}"/>
              </a:ext>
            </a:extLst>
          </p:cNvPr>
          <p:cNvSpPr>
            <a:spLocks noGrp="1"/>
          </p:cNvSpPr>
          <p:nvPr>
            <p:ph idx="1"/>
          </p:nvPr>
        </p:nvSpPr>
        <p:spPr/>
        <p:txBody>
          <a:bodyPr/>
          <a:lstStyle/>
          <a:p>
            <a:r>
              <a:rPr lang="en-BH" sz="2400" dirty="0"/>
              <a:t>First milestone, 20% of women’s involvement in decision making while developing organization’s gender policy by the end of 2021. </a:t>
            </a:r>
          </a:p>
          <a:p>
            <a:r>
              <a:rPr lang="en-BH" sz="2400" dirty="0"/>
              <a:t>Second milestone, 30% women’s involvement in decision making while developing organization’s gender policy by the end of 2022. </a:t>
            </a:r>
          </a:p>
          <a:p>
            <a:pPr marL="0" indent="0">
              <a:buNone/>
            </a:pPr>
            <a:endParaRPr lang="en-BH" dirty="0"/>
          </a:p>
          <a:p>
            <a:pPr marL="0" indent="0">
              <a:buNone/>
            </a:pPr>
            <a:endParaRPr lang="en-BH" dirty="0"/>
          </a:p>
        </p:txBody>
      </p:sp>
    </p:spTree>
    <p:extLst>
      <p:ext uri="{BB962C8B-B14F-4D97-AF65-F5344CB8AC3E}">
        <p14:creationId xmlns:p14="http://schemas.microsoft.com/office/powerpoint/2010/main" val="2229592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63A6C-63CC-294E-A47B-9B4ECEC40213}"/>
              </a:ext>
            </a:extLst>
          </p:cNvPr>
          <p:cNvSpPr>
            <a:spLocks noGrp="1"/>
          </p:cNvSpPr>
          <p:nvPr>
            <p:ph type="title"/>
          </p:nvPr>
        </p:nvSpPr>
        <p:spPr>
          <a:xfrm>
            <a:off x="1066800" y="642594"/>
            <a:ext cx="10058400" cy="1371600"/>
          </a:xfrm>
        </p:spPr>
        <p:txBody>
          <a:bodyPr>
            <a:normAutofit/>
          </a:bodyPr>
          <a:lstStyle/>
          <a:p>
            <a:pPr algn="ctr"/>
            <a:r>
              <a:rPr lang="en-BH"/>
              <a:t>Background</a:t>
            </a:r>
          </a:p>
        </p:txBody>
      </p:sp>
      <p:graphicFrame>
        <p:nvGraphicFramePr>
          <p:cNvPr id="5" name="Content Placeholder 2">
            <a:extLst>
              <a:ext uri="{FF2B5EF4-FFF2-40B4-BE49-F238E27FC236}">
                <a16:creationId xmlns:a16="http://schemas.microsoft.com/office/drawing/2014/main" id="{36F56FB3-92BD-4EC3-A966-BF379E1C1445}"/>
              </a:ext>
            </a:extLst>
          </p:cNvPr>
          <p:cNvGraphicFramePr>
            <a:graphicFrameLocks noGrp="1"/>
          </p:cNvGraphicFramePr>
          <p:nvPr>
            <p:ph idx="1"/>
            <p:extLst>
              <p:ext uri="{D42A27DB-BD31-4B8C-83A1-F6EECF244321}">
                <p14:modId xmlns:p14="http://schemas.microsoft.com/office/powerpoint/2010/main" val="1323784124"/>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090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E9B969E-CD96-4162-BA90-449BBDA95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23162"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6B6401A4-FEE5-4976-857C-1FD0CDB2E2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3162" y="0"/>
            <a:ext cx="816874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27" descr="Presentation with pie chart">
            <a:extLst>
              <a:ext uri="{FF2B5EF4-FFF2-40B4-BE49-F238E27FC236}">
                <a16:creationId xmlns:a16="http://schemas.microsoft.com/office/drawing/2014/main" id="{2D2E60AE-463F-D648-AD36-5F716308A12A}"/>
              </a:ext>
            </a:extLst>
          </p:cNvPr>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02432" y="643468"/>
            <a:ext cx="5410202" cy="5410202"/>
          </a:xfrm>
          <a:prstGeom prst="rect">
            <a:avLst/>
          </a:prstGeom>
        </p:spPr>
      </p:pic>
      <p:sp>
        <p:nvSpPr>
          <p:cNvPr id="17" name="Rectangle 16">
            <a:extLst>
              <a:ext uri="{FF2B5EF4-FFF2-40B4-BE49-F238E27FC236}">
                <a16:creationId xmlns:a16="http://schemas.microsoft.com/office/drawing/2014/main" id="{047AF1DF-6993-45FB-92A5-C36B1A680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25029" cy="6858000"/>
          </a:xfrm>
          <a:prstGeom prst="rect">
            <a:avLst/>
          </a:prstGeom>
          <a:blipFill dpi="0" rotWithShape="1">
            <a:blip r:embed="rId4">
              <a:alphaModFix amt="6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Content Placeholder 7">
            <a:extLst>
              <a:ext uri="{FF2B5EF4-FFF2-40B4-BE49-F238E27FC236}">
                <a16:creationId xmlns:a16="http://schemas.microsoft.com/office/drawing/2014/main" id="{C14F5064-1860-4A0A-B9A5-EFF92932BAEF}"/>
              </a:ext>
            </a:extLst>
          </p:cNvPr>
          <p:cNvSpPr>
            <a:spLocks noGrp="1"/>
          </p:cNvSpPr>
          <p:nvPr>
            <p:ph idx="1"/>
          </p:nvPr>
        </p:nvSpPr>
        <p:spPr>
          <a:xfrm>
            <a:off x="643337" y="2184036"/>
            <a:ext cx="2888439" cy="3869634"/>
          </a:xfrm>
        </p:spPr>
        <p:txBody>
          <a:bodyPr>
            <a:normAutofit/>
          </a:bodyPr>
          <a:lstStyle/>
          <a:p>
            <a:pPr marL="0" indent="0">
              <a:buNone/>
            </a:pPr>
            <a:endParaRPr lang="en-BH" sz="4000" b="1">
              <a:solidFill>
                <a:srgbClr val="FFFFFF"/>
              </a:solidFill>
            </a:endParaRPr>
          </a:p>
          <a:p>
            <a:pPr marL="0" indent="0">
              <a:buNone/>
            </a:pPr>
            <a:r>
              <a:rPr lang="en-BH" sz="4000" b="1">
                <a:solidFill>
                  <a:srgbClr val="FFFFFF"/>
                </a:solidFill>
              </a:rPr>
              <a:t>Outcomes</a:t>
            </a:r>
            <a:endParaRPr lang="en-US" sz="4000" b="1">
              <a:solidFill>
                <a:srgbClr val="FFFFFF"/>
              </a:solidFill>
            </a:endParaRPr>
          </a:p>
        </p:txBody>
      </p:sp>
    </p:spTree>
    <p:extLst>
      <p:ext uri="{BB962C8B-B14F-4D97-AF65-F5344CB8AC3E}">
        <p14:creationId xmlns:p14="http://schemas.microsoft.com/office/powerpoint/2010/main" val="3422597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EFB14-6B66-7242-91A4-A804AAF928AE}"/>
              </a:ext>
            </a:extLst>
          </p:cNvPr>
          <p:cNvSpPr>
            <a:spLocks noGrp="1"/>
          </p:cNvSpPr>
          <p:nvPr>
            <p:ph type="title"/>
          </p:nvPr>
        </p:nvSpPr>
        <p:spPr>
          <a:xfrm>
            <a:off x="1066800" y="642594"/>
            <a:ext cx="10058400" cy="1186206"/>
          </a:xfrm>
        </p:spPr>
        <p:txBody>
          <a:bodyPr>
            <a:normAutofit/>
          </a:bodyPr>
          <a:lstStyle/>
          <a:p>
            <a:pPr algn="ctr"/>
            <a:r>
              <a:rPr lang="en-BH" dirty="0"/>
              <a:t>  Definition of Outcomes</a:t>
            </a:r>
          </a:p>
        </p:txBody>
      </p:sp>
      <p:sp>
        <p:nvSpPr>
          <p:cNvPr id="6" name="Content Placeholder 5">
            <a:extLst>
              <a:ext uri="{FF2B5EF4-FFF2-40B4-BE49-F238E27FC236}">
                <a16:creationId xmlns:a16="http://schemas.microsoft.com/office/drawing/2014/main" id="{D42B2FEE-BDE1-C44A-9A07-2BDCA5D07CE8}"/>
              </a:ext>
            </a:extLst>
          </p:cNvPr>
          <p:cNvSpPr>
            <a:spLocks noGrp="1"/>
          </p:cNvSpPr>
          <p:nvPr>
            <p:ph idx="1"/>
          </p:nvPr>
        </p:nvSpPr>
        <p:spPr/>
        <p:txBody>
          <a:bodyPr>
            <a:normAutofit/>
          </a:bodyPr>
          <a:lstStyle/>
          <a:p>
            <a:r>
              <a:rPr lang="en-BH" sz="2400" dirty="0"/>
              <a:t>Outcome is the subject of </a:t>
            </a:r>
            <a:r>
              <a:rPr lang="en-US" sz="2400" dirty="0"/>
              <a:t>result-based</a:t>
            </a:r>
            <a:r>
              <a:rPr lang="en-BH" sz="2400" dirty="0"/>
              <a:t> monitoring, it is specific and scie</a:t>
            </a:r>
            <a:r>
              <a:rPr lang="en-US" sz="2400" dirty="0"/>
              <a:t>n</a:t>
            </a:r>
            <a:r>
              <a:rPr lang="en-BH" sz="2400" dirty="0"/>
              <a:t>tific statement regarding ultimate result of project activities, outputs and inputs on target</a:t>
            </a:r>
            <a:r>
              <a:rPr lang="en-US" sz="2400" dirty="0"/>
              <a:t>s, </a:t>
            </a:r>
            <a:r>
              <a:rPr lang="en-BH" sz="2400" dirty="0"/>
              <a:t>populations or region</a:t>
            </a:r>
            <a:r>
              <a:rPr lang="en-US" sz="2400" dirty="0"/>
              <a:t>, </a:t>
            </a:r>
            <a:r>
              <a:rPr lang="en-US" sz="2400" dirty="0" err="1"/>
              <a:t>etc</a:t>
            </a:r>
            <a:r>
              <a:rPr lang="en-US" sz="2400" dirty="0"/>
              <a:t> </a:t>
            </a:r>
          </a:p>
          <a:p>
            <a:pPr marL="0" indent="0">
              <a:buNone/>
            </a:pPr>
            <a:r>
              <a:rPr lang="en-US" sz="2400" dirty="0">
                <a:hlinkClick r:id="rId2"/>
              </a:rPr>
              <a:t>Source: http://www.fao.org/3/a-au767e.pdf</a:t>
            </a:r>
            <a:endParaRPr lang="en-BH" sz="2400" dirty="0"/>
          </a:p>
        </p:txBody>
      </p:sp>
    </p:spTree>
    <p:extLst>
      <p:ext uri="{BB962C8B-B14F-4D97-AF65-F5344CB8AC3E}">
        <p14:creationId xmlns:p14="http://schemas.microsoft.com/office/powerpoint/2010/main" val="3974653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EFB14-6B66-7242-91A4-A804AAF928AE}"/>
              </a:ext>
            </a:extLst>
          </p:cNvPr>
          <p:cNvSpPr>
            <a:spLocks noGrp="1"/>
          </p:cNvSpPr>
          <p:nvPr>
            <p:ph type="title"/>
          </p:nvPr>
        </p:nvSpPr>
        <p:spPr>
          <a:xfrm>
            <a:off x="1066800" y="642594"/>
            <a:ext cx="10058400" cy="1186206"/>
          </a:xfrm>
        </p:spPr>
        <p:txBody>
          <a:bodyPr>
            <a:normAutofit/>
          </a:bodyPr>
          <a:lstStyle/>
          <a:p>
            <a:pPr algn="ctr"/>
            <a:r>
              <a:rPr lang="en-BH"/>
              <a:t>  Example of Outcomes</a:t>
            </a:r>
          </a:p>
        </p:txBody>
      </p:sp>
      <p:sp>
        <p:nvSpPr>
          <p:cNvPr id="6" name="Content Placeholder 5">
            <a:extLst>
              <a:ext uri="{FF2B5EF4-FFF2-40B4-BE49-F238E27FC236}">
                <a16:creationId xmlns:a16="http://schemas.microsoft.com/office/drawing/2014/main" id="{D42B2FEE-BDE1-C44A-9A07-2BDCA5D07CE8}"/>
              </a:ext>
            </a:extLst>
          </p:cNvPr>
          <p:cNvSpPr>
            <a:spLocks noGrp="1"/>
          </p:cNvSpPr>
          <p:nvPr>
            <p:ph idx="1"/>
          </p:nvPr>
        </p:nvSpPr>
        <p:spPr/>
        <p:txBody>
          <a:bodyPr/>
          <a:lstStyle/>
          <a:p>
            <a:r>
              <a:rPr lang="en-BH" sz="2400" dirty="0"/>
              <a:t>In result of women’s involvement in decision making at policy level, women working for organization are feeling safe and empowered. </a:t>
            </a:r>
          </a:p>
          <a:p>
            <a:pPr marL="0" indent="0">
              <a:buNone/>
            </a:pPr>
            <a:endParaRPr lang="en-BH" dirty="0"/>
          </a:p>
        </p:txBody>
      </p:sp>
    </p:spTree>
    <p:extLst>
      <p:ext uri="{BB962C8B-B14F-4D97-AF65-F5344CB8AC3E}">
        <p14:creationId xmlns:p14="http://schemas.microsoft.com/office/powerpoint/2010/main" val="904057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936D704-5904-42AD-9DA1-E236DCE15D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7945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phic 77" descr="Database">
            <a:extLst>
              <a:ext uri="{FF2B5EF4-FFF2-40B4-BE49-F238E27FC236}">
                <a16:creationId xmlns:a16="http://schemas.microsoft.com/office/drawing/2014/main" id="{C6A387B4-F392-624C-B592-19875AE2172F}"/>
              </a:ext>
            </a:extLst>
          </p:cNvPr>
          <p:cNvPicPr>
            <a:picLocks/>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7654" y="751821"/>
            <a:ext cx="5367165" cy="5367165"/>
          </a:xfrm>
          <a:prstGeom prst="rect">
            <a:avLst/>
          </a:prstGeom>
        </p:spPr>
      </p:pic>
      <p:sp>
        <p:nvSpPr>
          <p:cNvPr id="9" name="Content Placeholder 8">
            <a:extLst>
              <a:ext uri="{FF2B5EF4-FFF2-40B4-BE49-F238E27FC236}">
                <a16:creationId xmlns:a16="http://schemas.microsoft.com/office/drawing/2014/main" id="{3FB29DF9-6765-4971-8DD6-99026C06E171}"/>
              </a:ext>
            </a:extLst>
          </p:cNvPr>
          <p:cNvSpPr>
            <a:spLocks noGrp="1"/>
          </p:cNvSpPr>
          <p:nvPr>
            <p:ph idx="1"/>
          </p:nvPr>
        </p:nvSpPr>
        <p:spPr>
          <a:xfrm>
            <a:off x="7064082" y="2103120"/>
            <a:ext cx="4472922" cy="3931920"/>
          </a:xfrm>
        </p:spPr>
        <p:txBody>
          <a:bodyPr>
            <a:normAutofit/>
          </a:bodyPr>
          <a:lstStyle/>
          <a:p>
            <a:pPr marL="0" indent="0">
              <a:buNone/>
            </a:pPr>
            <a:r>
              <a:rPr lang="en-US" sz="4400" b="1" dirty="0"/>
              <a:t>OUTPUTS</a:t>
            </a:r>
          </a:p>
        </p:txBody>
      </p:sp>
    </p:spTree>
    <p:extLst>
      <p:ext uri="{BB962C8B-B14F-4D97-AF65-F5344CB8AC3E}">
        <p14:creationId xmlns:p14="http://schemas.microsoft.com/office/powerpoint/2010/main" val="915472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EFB14-6B66-7242-91A4-A804AAF928AE}"/>
              </a:ext>
            </a:extLst>
          </p:cNvPr>
          <p:cNvSpPr>
            <a:spLocks noGrp="1"/>
          </p:cNvSpPr>
          <p:nvPr>
            <p:ph type="title"/>
          </p:nvPr>
        </p:nvSpPr>
        <p:spPr>
          <a:xfrm>
            <a:off x="1066800" y="642594"/>
            <a:ext cx="10058400" cy="1186206"/>
          </a:xfrm>
        </p:spPr>
        <p:txBody>
          <a:bodyPr>
            <a:normAutofit/>
          </a:bodyPr>
          <a:lstStyle/>
          <a:p>
            <a:pPr algn="ctr"/>
            <a:r>
              <a:rPr lang="en-BH" dirty="0"/>
              <a:t>  Definition of Outputs</a:t>
            </a:r>
          </a:p>
        </p:txBody>
      </p:sp>
      <p:sp>
        <p:nvSpPr>
          <p:cNvPr id="6" name="Content Placeholder 5">
            <a:extLst>
              <a:ext uri="{FF2B5EF4-FFF2-40B4-BE49-F238E27FC236}">
                <a16:creationId xmlns:a16="http://schemas.microsoft.com/office/drawing/2014/main" id="{D42B2FEE-BDE1-C44A-9A07-2BDCA5D07CE8}"/>
              </a:ext>
            </a:extLst>
          </p:cNvPr>
          <p:cNvSpPr>
            <a:spLocks noGrp="1"/>
          </p:cNvSpPr>
          <p:nvPr>
            <p:ph idx="1"/>
          </p:nvPr>
        </p:nvSpPr>
        <p:spPr>
          <a:xfrm>
            <a:off x="1066800" y="2695574"/>
            <a:ext cx="10058400" cy="3339465"/>
          </a:xfrm>
        </p:spPr>
        <p:txBody>
          <a:bodyPr>
            <a:normAutofit/>
          </a:bodyPr>
          <a:lstStyle/>
          <a:p>
            <a:r>
              <a:rPr lang="en-BH" sz="2400" dirty="0"/>
              <a:t>Outputs are specific and scientific statements regarding immediate results of project activities and inputs on targe</a:t>
            </a:r>
            <a:r>
              <a:rPr lang="en-US" sz="2400" dirty="0"/>
              <a:t>ts,</a:t>
            </a:r>
            <a:r>
              <a:rPr lang="en-BH" sz="2400" dirty="0"/>
              <a:t> populations or region</a:t>
            </a:r>
            <a:r>
              <a:rPr lang="en-US" sz="2400" dirty="0"/>
              <a:t>, </a:t>
            </a:r>
            <a:r>
              <a:rPr lang="en-US" sz="2400" dirty="0" err="1"/>
              <a:t>etc</a:t>
            </a:r>
            <a:r>
              <a:rPr lang="en-US" sz="2400" dirty="0"/>
              <a:t> </a:t>
            </a:r>
          </a:p>
          <a:p>
            <a:pPr marL="0" indent="0">
              <a:buNone/>
            </a:pPr>
            <a:r>
              <a:rPr lang="en-US" dirty="0"/>
              <a:t>Source: </a:t>
            </a:r>
            <a:r>
              <a:rPr lang="en-US" dirty="0">
                <a:hlinkClick r:id="rId2"/>
              </a:rPr>
              <a:t>http://web.undp.org/evaluation/documents/HandBook/ME-Handbook.pdf</a:t>
            </a:r>
            <a:endParaRPr lang="en-BH" dirty="0"/>
          </a:p>
        </p:txBody>
      </p:sp>
    </p:spTree>
    <p:extLst>
      <p:ext uri="{BB962C8B-B14F-4D97-AF65-F5344CB8AC3E}">
        <p14:creationId xmlns:p14="http://schemas.microsoft.com/office/powerpoint/2010/main" val="3235511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EFB14-6B66-7242-91A4-A804AAF928AE}"/>
              </a:ext>
            </a:extLst>
          </p:cNvPr>
          <p:cNvSpPr>
            <a:spLocks noGrp="1"/>
          </p:cNvSpPr>
          <p:nvPr>
            <p:ph type="title"/>
          </p:nvPr>
        </p:nvSpPr>
        <p:spPr>
          <a:xfrm>
            <a:off x="1066800" y="642594"/>
            <a:ext cx="10058400" cy="1186206"/>
          </a:xfrm>
        </p:spPr>
        <p:txBody>
          <a:bodyPr>
            <a:normAutofit/>
          </a:bodyPr>
          <a:lstStyle/>
          <a:p>
            <a:pPr algn="ctr"/>
            <a:r>
              <a:rPr lang="en-BH"/>
              <a:t>  Example of Outputs</a:t>
            </a:r>
          </a:p>
        </p:txBody>
      </p:sp>
      <p:sp>
        <p:nvSpPr>
          <p:cNvPr id="6" name="Content Placeholder 5">
            <a:extLst>
              <a:ext uri="{FF2B5EF4-FFF2-40B4-BE49-F238E27FC236}">
                <a16:creationId xmlns:a16="http://schemas.microsoft.com/office/drawing/2014/main" id="{D42B2FEE-BDE1-C44A-9A07-2BDCA5D07CE8}"/>
              </a:ext>
            </a:extLst>
          </p:cNvPr>
          <p:cNvSpPr>
            <a:spLocks noGrp="1"/>
          </p:cNvSpPr>
          <p:nvPr>
            <p:ph idx="1"/>
          </p:nvPr>
        </p:nvSpPr>
        <p:spPr/>
        <p:txBody>
          <a:bodyPr>
            <a:normAutofit/>
          </a:bodyPr>
          <a:lstStyle/>
          <a:p>
            <a:r>
              <a:rPr lang="en-BH" sz="2400" dirty="0"/>
              <a:t>Equal involvement of women in decision making at policy level is ensured in organization. </a:t>
            </a:r>
          </a:p>
        </p:txBody>
      </p:sp>
    </p:spTree>
    <p:extLst>
      <p:ext uri="{BB962C8B-B14F-4D97-AF65-F5344CB8AC3E}">
        <p14:creationId xmlns:p14="http://schemas.microsoft.com/office/powerpoint/2010/main" val="4091441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EFB14-6B66-7242-91A4-A804AAF928AE}"/>
              </a:ext>
            </a:extLst>
          </p:cNvPr>
          <p:cNvSpPr>
            <a:spLocks noGrp="1"/>
          </p:cNvSpPr>
          <p:nvPr>
            <p:ph type="title"/>
          </p:nvPr>
        </p:nvSpPr>
        <p:spPr>
          <a:xfrm>
            <a:off x="1066800" y="642594"/>
            <a:ext cx="10058400" cy="682623"/>
          </a:xfrm>
        </p:spPr>
        <p:txBody>
          <a:bodyPr>
            <a:normAutofit fontScale="90000"/>
          </a:bodyPr>
          <a:lstStyle/>
          <a:p>
            <a:pPr algn="ctr"/>
            <a:r>
              <a:rPr lang="en-BH" dirty="0"/>
              <a:t>  </a:t>
            </a:r>
            <a:r>
              <a:rPr lang="en-US" b="1" dirty="0"/>
              <a:t>Summary</a:t>
            </a:r>
            <a:endParaRPr lang="en-BH" b="1" dirty="0"/>
          </a:p>
        </p:txBody>
      </p:sp>
      <p:graphicFrame>
        <p:nvGraphicFramePr>
          <p:cNvPr id="8" name="Content Placeholder 5">
            <a:extLst>
              <a:ext uri="{FF2B5EF4-FFF2-40B4-BE49-F238E27FC236}">
                <a16:creationId xmlns:a16="http://schemas.microsoft.com/office/drawing/2014/main" id="{FE935833-F5B1-481C-8606-49875BED5668}"/>
              </a:ext>
            </a:extLst>
          </p:cNvPr>
          <p:cNvGraphicFramePr>
            <a:graphicFrameLocks noGrp="1"/>
          </p:cNvGraphicFramePr>
          <p:nvPr>
            <p:ph idx="1"/>
            <p:extLst>
              <p:ext uri="{D42A27DB-BD31-4B8C-83A1-F6EECF244321}">
                <p14:modId xmlns:p14="http://schemas.microsoft.com/office/powerpoint/2010/main" val="1710613784"/>
              </p:ext>
            </p:extLst>
          </p:nvPr>
        </p:nvGraphicFramePr>
        <p:xfrm>
          <a:off x="284922" y="1470231"/>
          <a:ext cx="11622156" cy="3917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0994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D000060-D06D-4A48-BD8E-978966CC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654" y="727628"/>
            <a:ext cx="5367164" cy="541555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2" name="Rectangle 11">
            <a:extLst>
              <a:ext uri="{FF2B5EF4-FFF2-40B4-BE49-F238E27FC236}">
                <a16:creationId xmlns:a16="http://schemas.microsoft.com/office/drawing/2014/main" id="{DE4E5113-B3D0-40F8-9F39-B2C2BF92A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3978" y="886862"/>
            <a:ext cx="5054517" cy="5097085"/>
          </a:xfrm>
          <a:prstGeom prst="rect">
            <a:avLst/>
          </a:prstGeom>
          <a:noFill/>
          <a:ln w="6350" cap="sq" cmpd="sng" algn="ctr">
            <a:solidFill>
              <a:schemeClr val="tx1">
                <a:lumMod val="75000"/>
                <a:lumOff val="25000"/>
              </a:schemeClr>
            </a:solidFill>
            <a:prstDash val="solid"/>
            <a:miter lim="800000"/>
          </a:ln>
          <a:effectLst/>
        </p:spPr>
      </p:sp>
      <p:pic>
        <p:nvPicPr>
          <p:cNvPr id="7" name="Graphic 6" descr="Confused Person">
            <a:extLst>
              <a:ext uri="{FF2B5EF4-FFF2-40B4-BE49-F238E27FC236}">
                <a16:creationId xmlns:a16="http://schemas.microsoft.com/office/drawing/2014/main" id="{83501E11-8B0C-40F0-9EF5-7EC1B3FD50E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04017" y="1228185"/>
            <a:ext cx="4414438" cy="4414438"/>
          </a:xfrm>
          <a:prstGeom prst="rect">
            <a:avLst/>
          </a:prstGeom>
        </p:spPr>
      </p:pic>
      <p:sp>
        <p:nvSpPr>
          <p:cNvPr id="3" name="Content Placeholder 2">
            <a:extLst>
              <a:ext uri="{FF2B5EF4-FFF2-40B4-BE49-F238E27FC236}">
                <a16:creationId xmlns:a16="http://schemas.microsoft.com/office/drawing/2014/main" id="{9AC7D326-FBAE-BC46-A64A-D2978AF8D441}"/>
              </a:ext>
            </a:extLst>
          </p:cNvPr>
          <p:cNvSpPr>
            <a:spLocks noGrp="1"/>
          </p:cNvSpPr>
          <p:nvPr>
            <p:ph idx="1"/>
          </p:nvPr>
        </p:nvSpPr>
        <p:spPr>
          <a:xfrm>
            <a:off x="6579450" y="2538919"/>
            <a:ext cx="4957554" cy="3496120"/>
          </a:xfrm>
        </p:spPr>
        <p:txBody>
          <a:bodyPr>
            <a:normAutofit/>
          </a:bodyPr>
          <a:lstStyle/>
          <a:p>
            <a:pPr marL="0" indent="0">
              <a:buNone/>
            </a:pPr>
            <a:r>
              <a:rPr lang="en-BH" sz="4400" b="1"/>
              <a:t>Please ask your questions the floor is open.</a:t>
            </a:r>
          </a:p>
        </p:txBody>
      </p:sp>
    </p:spTree>
    <p:extLst>
      <p:ext uri="{BB962C8B-B14F-4D97-AF65-F5344CB8AC3E}">
        <p14:creationId xmlns:p14="http://schemas.microsoft.com/office/powerpoint/2010/main" val="31391237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2" cstate="print">
            <a:extLst>
              <a:ext uri="{28A0092B-C50C-407E-A947-70E740481C1C}">
                <a14:useLocalDpi xmlns:a14="http://schemas.microsoft.com/office/drawing/2010/main" val="0"/>
              </a:ext>
            </a:extLst>
          </a:blip>
          <a:srcRect l="13187" t="15580" r="12728" b="41830"/>
          <a:stretch/>
        </p:blipFill>
        <p:spPr>
          <a:xfrm>
            <a:off x="-22304" y="0"/>
            <a:ext cx="9032489" cy="6923314"/>
          </a:xfrm>
          <a:prstGeom prst="rect">
            <a:avLst/>
          </a:prstGeom>
        </p:spPr>
      </p:pic>
      <p:sp>
        <p:nvSpPr>
          <p:cNvPr id="21" name="Oval 20"/>
          <p:cNvSpPr/>
          <p:nvPr/>
        </p:nvSpPr>
        <p:spPr>
          <a:xfrm rot="10800000">
            <a:off x="7376894" y="-3256151"/>
            <a:ext cx="12154371" cy="13336858"/>
          </a:xfrm>
          <a:prstGeom prst="ellipse">
            <a:avLst/>
          </a:prstGeom>
          <a:solidFill>
            <a:srgbClr val="0B4F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0800000">
            <a:off x="7639664" y="-3345362"/>
            <a:ext cx="12006293" cy="133368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ontent Placeholder 2"/>
          <p:cNvSpPr txBox="1">
            <a:spLocks/>
          </p:cNvSpPr>
          <p:nvPr/>
        </p:nvSpPr>
        <p:spPr>
          <a:xfrm>
            <a:off x="825204" y="1716522"/>
            <a:ext cx="6236239" cy="447730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5000" b="1" dirty="0">
              <a:solidFill>
                <a:srgbClr val="127693"/>
              </a:solidFill>
              <a:latin typeface="Optima" charset="0"/>
              <a:ea typeface="Optima" charset="0"/>
              <a:cs typeface="Optima" charset="0"/>
            </a:endParaRPr>
          </a:p>
        </p:txBody>
      </p:sp>
      <p:sp>
        <p:nvSpPr>
          <p:cNvPr id="24" name="TextBox 23"/>
          <p:cNvSpPr txBox="1"/>
          <p:nvPr/>
        </p:nvSpPr>
        <p:spPr>
          <a:xfrm>
            <a:off x="8325511" y="1016636"/>
            <a:ext cx="3704208" cy="3139321"/>
          </a:xfrm>
          <a:prstGeom prst="rect">
            <a:avLst/>
          </a:prstGeom>
          <a:noFill/>
        </p:spPr>
        <p:txBody>
          <a:bodyPr wrap="square" rtlCol="0">
            <a:spAutoFit/>
          </a:bodyPr>
          <a:lstStyle/>
          <a:p>
            <a:r>
              <a:rPr lang="en-US" sz="3300" dirty="0">
                <a:solidFill>
                  <a:srgbClr val="0B4F63"/>
                </a:solidFill>
                <a:latin typeface="Georgia" charset="0"/>
                <a:ea typeface="Georgia" charset="0"/>
                <a:cs typeface="Georgia" charset="0"/>
              </a:rPr>
              <a:t>Thank you</a:t>
            </a:r>
          </a:p>
          <a:p>
            <a:r>
              <a:rPr lang="en-US" sz="3300" dirty="0" err="1">
                <a:solidFill>
                  <a:srgbClr val="0B4F63"/>
                </a:solidFill>
                <a:latin typeface="Georgia" charset="0"/>
                <a:ea typeface="Georgia" charset="0"/>
                <a:cs typeface="Georgia" charset="0"/>
              </a:rPr>
              <a:t>Terima</a:t>
            </a:r>
            <a:r>
              <a:rPr lang="en-US" sz="3300" dirty="0">
                <a:solidFill>
                  <a:srgbClr val="0B4F63"/>
                </a:solidFill>
                <a:latin typeface="Georgia" charset="0"/>
                <a:ea typeface="Georgia" charset="0"/>
                <a:cs typeface="Georgia" charset="0"/>
              </a:rPr>
              <a:t> </a:t>
            </a:r>
            <a:r>
              <a:rPr lang="en-US" sz="3300" dirty="0" err="1">
                <a:solidFill>
                  <a:srgbClr val="0B4F63"/>
                </a:solidFill>
                <a:latin typeface="Georgia" charset="0"/>
                <a:ea typeface="Georgia" charset="0"/>
                <a:cs typeface="Georgia" charset="0"/>
              </a:rPr>
              <a:t>kasih</a:t>
            </a:r>
            <a:br>
              <a:rPr lang="en-US" sz="3300" dirty="0">
                <a:solidFill>
                  <a:srgbClr val="0B4F63"/>
                </a:solidFill>
                <a:latin typeface="Georgia" charset="0"/>
                <a:ea typeface="Georgia" charset="0"/>
                <a:cs typeface="Georgia" charset="0"/>
              </a:rPr>
            </a:br>
            <a:r>
              <a:rPr lang="en-US" sz="3300" dirty="0" err="1">
                <a:solidFill>
                  <a:srgbClr val="0B4F63"/>
                </a:solidFill>
                <a:latin typeface="Georgia" charset="0"/>
                <a:ea typeface="Georgia" charset="0"/>
                <a:cs typeface="Georgia" charset="0"/>
              </a:rPr>
              <a:t>Maraming</a:t>
            </a:r>
            <a:r>
              <a:rPr lang="en-US" sz="3300" dirty="0">
                <a:solidFill>
                  <a:srgbClr val="0B4F63"/>
                </a:solidFill>
                <a:latin typeface="Georgia" charset="0"/>
                <a:ea typeface="Georgia" charset="0"/>
                <a:cs typeface="Georgia" charset="0"/>
              </a:rPr>
              <a:t> </a:t>
            </a:r>
            <a:r>
              <a:rPr lang="en-US" sz="3300" dirty="0" err="1">
                <a:solidFill>
                  <a:srgbClr val="0B4F63"/>
                </a:solidFill>
                <a:latin typeface="Georgia" charset="0"/>
                <a:ea typeface="Georgia" charset="0"/>
                <a:cs typeface="Georgia" charset="0"/>
              </a:rPr>
              <a:t>salamat</a:t>
            </a:r>
            <a:r>
              <a:rPr lang="en-US" sz="3300" dirty="0">
                <a:solidFill>
                  <a:srgbClr val="0B4F63"/>
                </a:solidFill>
                <a:latin typeface="Georgia" charset="0"/>
                <a:ea typeface="Georgia" charset="0"/>
                <a:cs typeface="Georgia" charset="0"/>
              </a:rPr>
              <a:t> </a:t>
            </a:r>
          </a:p>
          <a:p>
            <a:r>
              <a:rPr lang="en-US" sz="3300" dirty="0">
                <a:solidFill>
                  <a:srgbClr val="0B4F63"/>
                </a:solidFill>
                <a:latin typeface="Georgia" charset="0"/>
                <a:ea typeface="Georgia" charset="0"/>
                <a:cs typeface="Georgia" charset="0"/>
              </a:rPr>
              <a:t>Tank </a:t>
            </a:r>
            <a:r>
              <a:rPr lang="en-US" sz="3300" dirty="0" err="1">
                <a:solidFill>
                  <a:srgbClr val="0B4F63"/>
                </a:solidFill>
                <a:latin typeface="Georgia" charset="0"/>
                <a:ea typeface="Georgia" charset="0"/>
                <a:cs typeface="Georgia" charset="0"/>
              </a:rPr>
              <a:t>iu</a:t>
            </a:r>
            <a:endParaRPr lang="en-US" sz="3300" dirty="0">
              <a:solidFill>
                <a:srgbClr val="0B4F63"/>
              </a:solidFill>
              <a:latin typeface="Georgia" charset="0"/>
              <a:ea typeface="Georgia" charset="0"/>
              <a:cs typeface="Georgia" charset="0"/>
            </a:endParaRPr>
          </a:p>
          <a:p>
            <a:r>
              <a:rPr lang="en-US" sz="3300" dirty="0" err="1">
                <a:solidFill>
                  <a:srgbClr val="0B4F63"/>
                </a:solidFill>
                <a:latin typeface="Georgia" charset="0"/>
                <a:ea typeface="Georgia" charset="0"/>
                <a:cs typeface="Georgia" charset="0"/>
              </a:rPr>
              <a:t>Tagio</a:t>
            </a:r>
            <a:r>
              <a:rPr lang="en-US" sz="3300" dirty="0">
                <a:solidFill>
                  <a:srgbClr val="0B4F63"/>
                </a:solidFill>
                <a:latin typeface="Georgia" charset="0"/>
                <a:ea typeface="Georgia" charset="0"/>
                <a:cs typeface="Georgia" charset="0"/>
              </a:rPr>
              <a:t> </a:t>
            </a:r>
            <a:r>
              <a:rPr lang="en-US" sz="3300" dirty="0" err="1">
                <a:solidFill>
                  <a:srgbClr val="0B4F63"/>
                </a:solidFill>
                <a:latin typeface="Georgia" charset="0"/>
                <a:ea typeface="Georgia" charset="0"/>
                <a:cs typeface="Georgia" charset="0"/>
              </a:rPr>
              <a:t>tumas</a:t>
            </a:r>
            <a:endParaRPr lang="en-US" sz="3300" dirty="0">
              <a:solidFill>
                <a:srgbClr val="0B4F63"/>
              </a:solidFill>
              <a:latin typeface="Georgia" charset="0"/>
              <a:ea typeface="Georgia" charset="0"/>
              <a:cs typeface="Georgia" charset="0"/>
            </a:endParaRPr>
          </a:p>
          <a:p>
            <a:r>
              <a:rPr lang="en-US" sz="3300" dirty="0">
                <a:solidFill>
                  <a:srgbClr val="0B4F63"/>
                </a:solidFill>
                <a:latin typeface="Georgia" charset="0"/>
                <a:ea typeface="Georgia" charset="0"/>
                <a:cs typeface="Georgia" charset="0"/>
              </a:rPr>
              <a:t>Obrigado</a:t>
            </a:r>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5511" y="4844447"/>
            <a:ext cx="3704208" cy="1102112"/>
          </a:xfrm>
          <a:prstGeom prst="rect">
            <a:avLst/>
          </a:prstGeom>
        </p:spPr>
      </p:pic>
      <p:sp>
        <p:nvSpPr>
          <p:cNvPr id="26" name="TextBox 25"/>
          <p:cNvSpPr txBox="1"/>
          <p:nvPr/>
        </p:nvSpPr>
        <p:spPr>
          <a:xfrm>
            <a:off x="0" y="6614557"/>
            <a:ext cx="6529387" cy="276999"/>
          </a:xfrm>
          <a:prstGeom prst="rect">
            <a:avLst/>
          </a:prstGeom>
          <a:noFill/>
        </p:spPr>
        <p:txBody>
          <a:bodyPr wrap="square" rtlCol="0">
            <a:spAutoFit/>
          </a:bodyPr>
          <a:lstStyle/>
          <a:p>
            <a:r>
              <a:rPr lang="en-US" sz="1200" dirty="0">
                <a:solidFill>
                  <a:schemeClr val="bg1"/>
                </a:solidFill>
                <a:latin typeface="Optima" charset="0"/>
                <a:ea typeface="Optima" charset="0"/>
                <a:cs typeface="Optima" charset="0"/>
              </a:rPr>
              <a:t>Photos by </a:t>
            </a:r>
            <a:r>
              <a:rPr lang="en-US" sz="1200" dirty="0" err="1">
                <a:solidFill>
                  <a:schemeClr val="bg1"/>
                </a:solidFill>
                <a:latin typeface="Optima" charset="0"/>
                <a:ea typeface="Optima" charset="0"/>
                <a:cs typeface="Optima" charset="0"/>
              </a:rPr>
              <a:t>Rumanti</a:t>
            </a:r>
            <a:r>
              <a:rPr lang="en-US" sz="1200" dirty="0">
                <a:solidFill>
                  <a:schemeClr val="bg1"/>
                </a:solidFill>
                <a:latin typeface="Optima" charset="0"/>
                <a:ea typeface="Optima" charset="0"/>
                <a:cs typeface="Optima" charset="0"/>
              </a:rPr>
              <a:t> </a:t>
            </a:r>
            <a:r>
              <a:rPr lang="en-US" sz="1200" dirty="0" err="1">
                <a:solidFill>
                  <a:schemeClr val="bg1"/>
                </a:solidFill>
                <a:latin typeface="Optima" charset="0"/>
                <a:ea typeface="Optima" charset="0"/>
                <a:cs typeface="Optima" charset="0"/>
              </a:rPr>
              <a:t>Wasturini</a:t>
            </a:r>
            <a:r>
              <a:rPr lang="en-US" sz="1200" dirty="0">
                <a:solidFill>
                  <a:schemeClr val="bg1"/>
                </a:solidFill>
                <a:latin typeface="Optima" charset="0"/>
                <a:ea typeface="Optima" charset="0"/>
                <a:cs typeface="Optima" charset="0"/>
              </a:rPr>
              <a:t> &amp; </a:t>
            </a:r>
            <a:r>
              <a:rPr lang="en-US" sz="1200" dirty="0" err="1">
                <a:solidFill>
                  <a:schemeClr val="bg1"/>
                </a:solidFill>
                <a:latin typeface="Optima" charset="0"/>
                <a:ea typeface="Optima" charset="0"/>
                <a:cs typeface="Optima" charset="0"/>
              </a:rPr>
              <a:t>Ayodya</a:t>
            </a:r>
            <a:r>
              <a:rPr lang="en-US" sz="1200" dirty="0">
                <a:solidFill>
                  <a:schemeClr val="bg1"/>
                </a:solidFill>
                <a:latin typeface="Optima" charset="0"/>
                <a:ea typeface="Optima" charset="0"/>
                <a:cs typeface="Optima" charset="0"/>
              </a:rPr>
              <a:t> </a:t>
            </a:r>
            <a:r>
              <a:rPr lang="en-US" sz="1200" dirty="0" err="1">
                <a:solidFill>
                  <a:schemeClr val="bg1"/>
                </a:solidFill>
                <a:latin typeface="Optima" charset="0"/>
                <a:ea typeface="Optima" charset="0"/>
                <a:cs typeface="Optima" charset="0"/>
              </a:rPr>
              <a:t>Satryo</a:t>
            </a:r>
            <a:r>
              <a:rPr lang="en-US" sz="1200" dirty="0">
                <a:solidFill>
                  <a:schemeClr val="bg1"/>
                </a:solidFill>
                <a:latin typeface="Optima" charset="0"/>
                <a:ea typeface="Optima" charset="0"/>
                <a:cs typeface="Optima" charset="0"/>
              </a:rPr>
              <a:t> </a:t>
            </a:r>
            <a:r>
              <a:rPr lang="en-US" sz="1200" dirty="0" err="1">
                <a:solidFill>
                  <a:schemeClr val="bg1"/>
                </a:solidFill>
                <a:latin typeface="Optima" charset="0"/>
                <a:ea typeface="Optima" charset="0"/>
                <a:cs typeface="Optima" charset="0"/>
              </a:rPr>
              <a:t>Anggorodjati</a:t>
            </a:r>
            <a:endParaRPr lang="en-US" sz="1200" dirty="0">
              <a:solidFill>
                <a:schemeClr val="bg1"/>
              </a:solidFill>
              <a:latin typeface="Optima" charset="0"/>
              <a:ea typeface="Optima" charset="0"/>
              <a:cs typeface="Optima" charset="0"/>
            </a:endParaRPr>
          </a:p>
        </p:txBody>
      </p:sp>
    </p:spTree>
    <p:extLst>
      <p:ext uri="{BB962C8B-B14F-4D97-AF65-F5344CB8AC3E}">
        <p14:creationId xmlns:p14="http://schemas.microsoft.com/office/powerpoint/2010/main" val="674062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E9B969E-CD96-4162-BA90-449BBDA95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23162"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dirty="0"/>
          </a:p>
        </p:txBody>
      </p:sp>
      <p:sp useBgFill="1">
        <p:nvSpPr>
          <p:cNvPr id="13" name="Rectangle 12">
            <a:extLst>
              <a:ext uri="{FF2B5EF4-FFF2-40B4-BE49-F238E27FC236}">
                <a16:creationId xmlns:a16="http://schemas.microsoft.com/office/drawing/2014/main" id="{6B6401A4-FEE5-4976-857C-1FD0CDB2E2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3162" y="0"/>
            <a:ext cx="816874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47AF1DF-6993-45FB-92A5-C36B1A680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25029" cy="6858000"/>
          </a:xfrm>
          <a:prstGeom prst="rect">
            <a:avLst/>
          </a:prstGeom>
          <a:blipFill dpi="0" rotWithShape="1">
            <a:blip r:embed="rId2">
              <a:alphaModFix amt="6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Content Placeholder 7">
            <a:extLst>
              <a:ext uri="{FF2B5EF4-FFF2-40B4-BE49-F238E27FC236}">
                <a16:creationId xmlns:a16="http://schemas.microsoft.com/office/drawing/2014/main" id="{C14F5064-1860-4A0A-B9A5-EFF92932BAEF}"/>
              </a:ext>
            </a:extLst>
          </p:cNvPr>
          <p:cNvSpPr>
            <a:spLocks noGrp="1"/>
          </p:cNvSpPr>
          <p:nvPr>
            <p:ph idx="1"/>
          </p:nvPr>
        </p:nvSpPr>
        <p:spPr>
          <a:xfrm>
            <a:off x="384313" y="2184036"/>
            <a:ext cx="3485322" cy="3869634"/>
          </a:xfrm>
        </p:spPr>
        <p:txBody>
          <a:bodyPr>
            <a:normAutofit/>
          </a:bodyPr>
          <a:lstStyle/>
          <a:p>
            <a:pPr marL="0" indent="0">
              <a:buNone/>
            </a:pPr>
            <a:endParaRPr lang="en-BH" sz="4800" b="1">
              <a:solidFill>
                <a:srgbClr val="FFFFFF"/>
              </a:solidFill>
            </a:endParaRPr>
          </a:p>
          <a:p>
            <a:pPr marL="0" indent="0">
              <a:buNone/>
            </a:pPr>
            <a:r>
              <a:rPr lang="en-BH" sz="4800" b="1">
                <a:solidFill>
                  <a:srgbClr val="FFFFFF"/>
                </a:solidFill>
              </a:rPr>
              <a:t>Monitoring</a:t>
            </a:r>
            <a:endParaRPr lang="en-US" sz="4800" b="1" dirty="0">
              <a:solidFill>
                <a:srgbClr val="FFFFFF"/>
              </a:solidFill>
            </a:endParaRPr>
          </a:p>
        </p:txBody>
      </p:sp>
      <p:pic>
        <p:nvPicPr>
          <p:cNvPr id="3" name="Graphic 2" descr="Research">
            <a:extLst>
              <a:ext uri="{FF2B5EF4-FFF2-40B4-BE49-F238E27FC236}">
                <a16:creationId xmlns:a16="http://schemas.microsoft.com/office/drawing/2014/main" id="{30B68D55-15E3-0147-8FAD-4A2D1EAB82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59197" y="982133"/>
            <a:ext cx="5196670" cy="5071537"/>
          </a:xfrm>
          <a:prstGeom prst="rect">
            <a:avLst/>
          </a:prstGeom>
        </p:spPr>
      </p:pic>
    </p:spTree>
    <p:extLst>
      <p:ext uri="{BB962C8B-B14F-4D97-AF65-F5344CB8AC3E}">
        <p14:creationId xmlns:p14="http://schemas.microsoft.com/office/powerpoint/2010/main" val="1352239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EFB14-6B66-7242-91A4-A804AAF928AE}"/>
              </a:ext>
            </a:extLst>
          </p:cNvPr>
          <p:cNvSpPr>
            <a:spLocks noGrp="1"/>
          </p:cNvSpPr>
          <p:nvPr>
            <p:ph type="title"/>
          </p:nvPr>
        </p:nvSpPr>
        <p:spPr>
          <a:xfrm>
            <a:off x="979335" y="348396"/>
            <a:ext cx="10058400" cy="1371600"/>
          </a:xfrm>
        </p:spPr>
        <p:txBody>
          <a:bodyPr>
            <a:normAutofit/>
          </a:bodyPr>
          <a:lstStyle/>
          <a:p>
            <a:pPr algn="ctr"/>
            <a:r>
              <a:rPr lang="en-BH" dirty="0"/>
              <a:t>   Definition of Monitoring</a:t>
            </a:r>
          </a:p>
        </p:txBody>
      </p:sp>
      <p:sp>
        <p:nvSpPr>
          <p:cNvPr id="6" name="Content Placeholder 5">
            <a:extLst>
              <a:ext uri="{FF2B5EF4-FFF2-40B4-BE49-F238E27FC236}">
                <a16:creationId xmlns:a16="http://schemas.microsoft.com/office/drawing/2014/main" id="{66865C50-24CB-6A4E-B3B4-33B4E169B802}"/>
              </a:ext>
            </a:extLst>
          </p:cNvPr>
          <p:cNvSpPr>
            <a:spLocks noGrp="1"/>
          </p:cNvSpPr>
          <p:nvPr>
            <p:ph idx="1"/>
          </p:nvPr>
        </p:nvSpPr>
        <p:spPr>
          <a:xfrm>
            <a:off x="500932" y="1574359"/>
            <a:ext cx="11259048" cy="4603804"/>
          </a:xfrm>
        </p:spPr>
        <p:txBody>
          <a:bodyPr>
            <a:normAutofit lnSpcReduction="10000"/>
          </a:bodyPr>
          <a:lstStyle/>
          <a:p>
            <a:r>
              <a:rPr lang="en-US" sz="2400" dirty="0"/>
              <a:t>Word monitoring is taken from Latin word ‘</a:t>
            </a:r>
            <a:r>
              <a:rPr lang="en-US" sz="2400" dirty="0" err="1"/>
              <a:t>Monere</a:t>
            </a:r>
            <a:r>
              <a:rPr lang="en-US" sz="2400" dirty="0"/>
              <a:t>’, that means to warn or to remind </a:t>
            </a:r>
            <a:r>
              <a:rPr lang="en-US" dirty="0"/>
              <a:t>(Kaushik, 1995). </a:t>
            </a:r>
          </a:p>
          <a:p>
            <a:pPr algn="just"/>
            <a:r>
              <a:rPr lang="en-US" sz="2400" dirty="0"/>
              <a:t>Monitoring is the periodic tracking of any activity’s progress by systematically gathering and analyzing data and information that measures progress toward achieving program objectives. It is used to track changes in program outputs and performance over time. It provides regular feedback and early indications of progress (or lack of progress). </a:t>
            </a:r>
          </a:p>
          <a:p>
            <a:pPr algn="just"/>
            <a:r>
              <a:rPr lang="en-US" sz="2400" dirty="0"/>
              <a:t>Its purpose is to inform management and stakeholders to make timely and informed decisions regarding the effectiveness of programs and the efficient use of resources. </a:t>
            </a:r>
          </a:p>
          <a:p>
            <a:r>
              <a:rPr lang="en-US" sz="1900" dirty="0">
                <a:solidFill>
                  <a:srgbClr val="FF0000"/>
                </a:solidFill>
              </a:rPr>
              <a:t>(Source): </a:t>
            </a:r>
            <a:r>
              <a:rPr lang="en-US" sz="1900" dirty="0">
                <a:solidFill>
                  <a:srgbClr val="FF0000"/>
                </a:solidFill>
                <a:hlinkClick r:id="rId2"/>
              </a:rPr>
              <a:t>http://www.mnestudies.com/monitoring/what-monitoring</a:t>
            </a:r>
            <a:endParaRPr lang="en-US" sz="1900" dirty="0">
              <a:solidFill>
                <a:srgbClr val="FF0000"/>
              </a:solidFill>
            </a:endParaRPr>
          </a:p>
          <a:p>
            <a:endParaRPr lang="en-BH" sz="2000" dirty="0">
              <a:solidFill>
                <a:srgbClr val="FF0000"/>
              </a:solidFill>
            </a:endParaRPr>
          </a:p>
        </p:txBody>
      </p:sp>
    </p:spTree>
    <p:extLst>
      <p:ext uri="{BB962C8B-B14F-4D97-AF65-F5344CB8AC3E}">
        <p14:creationId xmlns:p14="http://schemas.microsoft.com/office/powerpoint/2010/main" val="1542505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E68D28D-4388-4EE0-9B10-6CFD14C47CEB}"/>
              </a:ext>
            </a:extLst>
          </p:cNvPr>
          <p:cNvGraphicFramePr>
            <a:graphicFrameLocks noGrp="1"/>
          </p:cNvGraphicFramePr>
          <p:nvPr>
            <p:ph idx="1"/>
            <p:extLst>
              <p:ext uri="{D42A27DB-BD31-4B8C-83A1-F6EECF244321}">
                <p14:modId xmlns:p14="http://schemas.microsoft.com/office/powerpoint/2010/main" val="102071003"/>
              </p:ext>
            </p:extLst>
          </p:nvPr>
        </p:nvGraphicFramePr>
        <p:xfrm>
          <a:off x="447260" y="432238"/>
          <a:ext cx="11297479" cy="5557319"/>
        </p:xfrm>
        <a:graphic>
          <a:graphicData uri="http://schemas.openxmlformats.org/drawingml/2006/table">
            <a:tbl>
              <a:tblPr/>
              <a:tblGrid>
                <a:gridCol w="1984693">
                  <a:extLst>
                    <a:ext uri="{9D8B030D-6E8A-4147-A177-3AD203B41FA5}">
                      <a16:colId xmlns:a16="http://schemas.microsoft.com/office/drawing/2014/main" val="459412833"/>
                    </a:ext>
                  </a:extLst>
                </a:gridCol>
                <a:gridCol w="9312786">
                  <a:extLst>
                    <a:ext uri="{9D8B030D-6E8A-4147-A177-3AD203B41FA5}">
                      <a16:colId xmlns:a16="http://schemas.microsoft.com/office/drawing/2014/main" val="3615407981"/>
                    </a:ext>
                  </a:extLst>
                </a:gridCol>
              </a:tblGrid>
              <a:tr h="1053553">
                <a:tc>
                  <a:txBody>
                    <a:bodyPr/>
                    <a:lstStyle/>
                    <a:p>
                      <a:pPr algn="l" fontAlgn="ctr"/>
                      <a:r>
                        <a:rPr lang="en-ID" sz="1800" b="1" dirty="0">
                          <a:effectLst/>
                        </a:rPr>
                        <a:t>Level in Objective Hierarchy</a:t>
                      </a:r>
                      <a:endParaRPr lang="en-ID" sz="1800" dirty="0">
                        <a:effectLst/>
                      </a:endParaRPr>
                    </a:p>
                  </a:txBody>
                  <a:tcPr marL="32210" marR="32210" marT="12884" marB="12884" anchor="ctr">
                    <a:lnL>
                      <a:noFill/>
                    </a:lnL>
                    <a:lnR>
                      <a:noFill/>
                    </a:lnR>
                    <a:lnT>
                      <a:noFill/>
                    </a:lnT>
                    <a:lnB>
                      <a:noFill/>
                    </a:lnB>
                    <a:solidFill>
                      <a:schemeClr val="accent4">
                        <a:lumMod val="20000"/>
                        <a:lumOff val="80000"/>
                      </a:schemeClr>
                    </a:solidFill>
                  </a:tcPr>
                </a:tc>
                <a:tc>
                  <a:txBody>
                    <a:bodyPr/>
                    <a:lstStyle/>
                    <a:p>
                      <a:pPr algn="l" fontAlgn="ctr"/>
                      <a:r>
                        <a:rPr lang="en-US" sz="4000" b="1" dirty="0">
                          <a:effectLst/>
                        </a:rPr>
                        <a:t>What to Monitor  and Evaluate</a:t>
                      </a:r>
                      <a:endParaRPr lang="en-US" sz="4000" dirty="0">
                        <a:effectLst/>
                      </a:endParaRPr>
                    </a:p>
                  </a:txBody>
                  <a:tcPr marL="32210" marR="32210" marT="12884" marB="12884" anchor="ctr">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785093186"/>
                  </a:ext>
                </a:extLst>
              </a:tr>
              <a:tr h="953211">
                <a:tc>
                  <a:txBody>
                    <a:bodyPr/>
                    <a:lstStyle/>
                    <a:p>
                      <a:pPr algn="l" fontAlgn="ctr"/>
                      <a:r>
                        <a:rPr lang="en-ID" sz="2400" b="1" dirty="0">
                          <a:effectLst/>
                        </a:rPr>
                        <a:t>Activities</a:t>
                      </a:r>
                      <a:endParaRPr lang="en-ID" sz="2400" dirty="0">
                        <a:effectLst/>
                      </a:endParaRPr>
                    </a:p>
                  </a:txBody>
                  <a:tcPr marL="32210" marR="32210" marT="12884" marB="12884" anchor="ctr">
                    <a:lnL>
                      <a:noFill/>
                    </a:lnL>
                    <a:lnR>
                      <a:noFill/>
                    </a:lnR>
                    <a:lnT>
                      <a:noFill/>
                    </a:lnT>
                    <a:lnB>
                      <a:noFill/>
                    </a:lnB>
                    <a:solidFill>
                      <a:schemeClr val="accent4">
                        <a:lumMod val="20000"/>
                        <a:lumOff val="80000"/>
                      </a:schemeClr>
                    </a:solidFill>
                  </a:tcPr>
                </a:tc>
                <a:tc>
                  <a:txBody>
                    <a:bodyPr/>
                    <a:lstStyle/>
                    <a:p>
                      <a:pPr algn="l" fontAlgn="ctr"/>
                      <a:r>
                        <a:rPr lang="en-US" sz="2000" dirty="0">
                          <a:effectLst/>
                        </a:rPr>
                        <a:t>Have planned activities been completed on time and within budget? What unplanned activities have been completed.</a:t>
                      </a:r>
                    </a:p>
                  </a:txBody>
                  <a:tcPr marL="32210" marR="32210" marT="12884" marB="12884" anchor="ctr">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3963623044"/>
                  </a:ext>
                </a:extLst>
              </a:tr>
              <a:tr h="722907">
                <a:tc>
                  <a:txBody>
                    <a:bodyPr/>
                    <a:lstStyle/>
                    <a:p>
                      <a:pPr algn="l" fontAlgn="ctr"/>
                      <a:r>
                        <a:rPr lang="en-ID" sz="2400" b="1" dirty="0">
                          <a:effectLst/>
                        </a:rPr>
                        <a:t>Outputs</a:t>
                      </a:r>
                      <a:endParaRPr lang="en-ID" sz="2400" dirty="0">
                        <a:effectLst/>
                      </a:endParaRPr>
                    </a:p>
                  </a:txBody>
                  <a:tcPr marL="32210" marR="32210" marT="12884" marB="12884" anchor="ctr">
                    <a:lnL>
                      <a:noFill/>
                    </a:lnL>
                    <a:lnR>
                      <a:noFill/>
                    </a:lnR>
                    <a:lnT>
                      <a:noFill/>
                    </a:lnT>
                    <a:lnB>
                      <a:noFill/>
                    </a:lnB>
                    <a:solidFill>
                      <a:schemeClr val="accent4">
                        <a:lumMod val="20000"/>
                        <a:lumOff val="80000"/>
                      </a:schemeClr>
                    </a:solidFill>
                  </a:tcPr>
                </a:tc>
                <a:tc>
                  <a:txBody>
                    <a:bodyPr/>
                    <a:lstStyle/>
                    <a:p>
                      <a:pPr algn="l" fontAlgn="ctr"/>
                      <a:r>
                        <a:rPr lang="en-US" sz="2000" dirty="0">
                          <a:effectLst/>
                        </a:rPr>
                        <a:t>What direct tangible products or services has the project delivered as a result of activities.</a:t>
                      </a:r>
                    </a:p>
                  </a:txBody>
                  <a:tcPr marL="32210" marR="32210" marT="12884" marB="12884" anchor="ctr">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3814516226"/>
                  </a:ext>
                </a:extLst>
              </a:tr>
              <a:tr h="1298670">
                <a:tc>
                  <a:txBody>
                    <a:bodyPr/>
                    <a:lstStyle/>
                    <a:p>
                      <a:pPr algn="l" fontAlgn="ctr"/>
                      <a:r>
                        <a:rPr lang="en-ID" sz="2400" b="1" dirty="0">
                          <a:effectLst/>
                        </a:rPr>
                        <a:t>Outcomes</a:t>
                      </a:r>
                      <a:endParaRPr lang="en-ID" sz="2400" dirty="0">
                        <a:effectLst/>
                      </a:endParaRPr>
                    </a:p>
                  </a:txBody>
                  <a:tcPr marL="32210" marR="32210" marT="12884" marB="12884" anchor="ctr">
                    <a:lnL>
                      <a:noFill/>
                    </a:lnL>
                    <a:lnR>
                      <a:noFill/>
                    </a:lnR>
                    <a:lnT>
                      <a:noFill/>
                    </a:lnT>
                    <a:lnB>
                      <a:noFill/>
                    </a:lnB>
                    <a:solidFill>
                      <a:schemeClr val="accent4">
                        <a:lumMod val="20000"/>
                        <a:lumOff val="80000"/>
                      </a:schemeClr>
                    </a:solidFill>
                  </a:tcPr>
                </a:tc>
                <a:tc>
                  <a:txBody>
                    <a:bodyPr/>
                    <a:lstStyle/>
                    <a:p>
                      <a:pPr algn="l" fontAlgn="ctr"/>
                      <a:r>
                        <a:rPr lang="en-US" sz="2000" dirty="0">
                          <a:effectLst/>
                        </a:rPr>
                        <a:t>What changes have occurred as a result of the outputs and to what extent are these likely to contribute towards the project propose and desired impact.</a:t>
                      </a:r>
                    </a:p>
                  </a:txBody>
                  <a:tcPr marL="32210" marR="32210" marT="12884" marB="12884" anchor="ctr">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1866675673"/>
                  </a:ext>
                </a:extLst>
              </a:tr>
              <a:tr h="1528978">
                <a:tc>
                  <a:txBody>
                    <a:bodyPr/>
                    <a:lstStyle/>
                    <a:p>
                      <a:pPr algn="l" fontAlgn="ctr"/>
                      <a:r>
                        <a:rPr lang="en-ID" sz="2400" b="1" dirty="0">
                          <a:effectLst/>
                        </a:rPr>
                        <a:t>Impact</a:t>
                      </a:r>
                      <a:endParaRPr lang="en-ID" sz="2400" dirty="0">
                        <a:effectLst/>
                      </a:endParaRPr>
                    </a:p>
                  </a:txBody>
                  <a:tcPr marL="32210" marR="32210" marT="12884" marB="12884" anchor="ctr">
                    <a:lnL>
                      <a:noFill/>
                    </a:lnL>
                    <a:lnR>
                      <a:noFill/>
                    </a:lnR>
                    <a:lnT>
                      <a:noFill/>
                    </a:lnT>
                    <a:lnB>
                      <a:noFill/>
                    </a:lnB>
                    <a:solidFill>
                      <a:schemeClr val="accent4">
                        <a:lumMod val="20000"/>
                        <a:lumOff val="80000"/>
                      </a:schemeClr>
                    </a:solidFill>
                  </a:tcPr>
                </a:tc>
                <a:tc>
                  <a:txBody>
                    <a:bodyPr/>
                    <a:lstStyle/>
                    <a:p>
                      <a:pPr algn="l" fontAlgn="ctr"/>
                      <a:r>
                        <a:rPr lang="en-US" sz="2000" dirty="0">
                          <a:effectLst/>
                        </a:rPr>
                        <a:t>To what extant has the project contributed towards its longer terms goals? Why or why not? What unanticipated positive or negative consequences did the project have? Why did they arise?</a:t>
                      </a:r>
                    </a:p>
                  </a:txBody>
                  <a:tcPr marL="32210" marR="32210" marT="12884" marB="12884" anchor="ctr">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1272069104"/>
                  </a:ext>
                </a:extLst>
              </a:tr>
            </a:tbl>
          </a:graphicData>
        </a:graphic>
      </p:graphicFrame>
      <p:sp>
        <p:nvSpPr>
          <p:cNvPr id="5" name="Rectangle 4">
            <a:extLst>
              <a:ext uri="{FF2B5EF4-FFF2-40B4-BE49-F238E27FC236}">
                <a16:creationId xmlns:a16="http://schemas.microsoft.com/office/drawing/2014/main" id="{1342C62E-DC99-45DC-AEA6-2A7490262F88}"/>
              </a:ext>
            </a:extLst>
          </p:cNvPr>
          <p:cNvSpPr/>
          <p:nvPr/>
        </p:nvSpPr>
        <p:spPr>
          <a:xfrm>
            <a:off x="422742" y="6030740"/>
            <a:ext cx="8657647" cy="369332"/>
          </a:xfrm>
          <a:prstGeom prst="rect">
            <a:avLst/>
          </a:prstGeom>
        </p:spPr>
        <p:txBody>
          <a:bodyPr wrap="square">
            <a:spAutoFit/>
          </a:bodyPr>
          <a:lstStyle/>
          <a:p>
            <a:r>
              <a:rPr lang="en-US" dirty="0">
                <a:solidFill>
                  <a:srgbClr val="FF0000"/>
                </a:solidFill>
              </a:rPr>
              <a:t>(Source): </a:t>
            </a:r>
            <a:r>
              <a:rPr lang="en-US" dirty="0">
                <a:solidFill>
                  <a:srgbClr val="FF0000"/>
                </a:solidFill>
                <a:hlinkClick r:id="rId2"/>
              </a:rPr>
              <a:t>http://www.mnestudies.com/monitoring/what-monitoring</a:t>
            </a:r>
            <a:endParaRPr lang="en-US" dirty="0">
              <a:solidFill>
                <a:srgbClr val="FF0000"/>
              </a:solidFill>
            </a:endParaRPr>
          </a:p>
        </p:txBody>
      </p:sp>
    </p:spTree>
    <p:extLst>
      <p:ext uri="{BB962C8B-B14F-4D97-AF65-F5344CB8AC3E}">
        <p14:creationId xmlns:p14="http://schemas.microsoft.com/office/powerpoint/2010/main" val="2307411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EFB14-6B66-7242-91A4-A804AAF928AE}"/>
              </a:ext>
            </a:extLst>
          </p:cNvPr>
          <p:cNvSpPr>
            <a:spLocks noGrp="1"/>
          </p:cNvSpPr>
          <p:nvPr>
            <p:ph type="title"/>
          </p:nvPr>
        </p:nvSpPr>
        <p:spPr>
          <a:xfrm>
            <a:off x="1066800" y="642594"/>
            <a:ext cx="10058400" cy="1186206"/>
          </a:xfrm>
        </p:spPr>
        <p:txBody>
          <a:bodyPr>
            <a:normAutofit/>
          </a:bodyPr>
          <a:lstStyle/>
          <a:p>
            <a:pPr algn="ctr"/>
            <a:r>
              <a:rPr lang="en-BH"/>
              <a:t>  Examples of Monitoring</a:t>
            </a:r>
          </a:p>
        </p:txBody>
      </p:sp>
      <p:sp>
        <p:nvSpPr>
          <p:cNvPr id="6" name="Content Placeholder 5">
            <a:extLst>
              <a:ext uri="{FF2B5EF4-FFF2-40B4-BE49-F238E27FC236}">
                <a16:creationId xmlns:a16="http://schemas.microsoft.com/office/drawing/2014/main" id="{D42B2FEE-BDE1-C44A-9A07-2BDCA5D07CE8}"/>
              </a:ext>
            </a:extLst>
          </p:cNvPr>
          <p:cNvSpPr>
            <a:spLocks noGrp="1"/>
          </p:cNvSpPr>
          <p:nvPr>
            <p:ph idx="1"/>
          </p:nvPr>
        </p:nvSpPr>
        <p:spPr/>
        <p:txBody>
          <a:bodyPr>
            <a:normAutofit/>
          </a:bodyPr>
          <a:lstStyle/>
          <a:p>
            <a:r>
              <a:rPr lang="en-BH" sz="2400" dirty="0"/>
              <a:t>M&amp;E Focal points and/or M&amp;E persons at CTI-CFF at </a:t>
            </a:r>
            <a:r>
              <a:rPr lang="en-US" sz="2400" dirty="0"/>
              <a:t>R</a:t>
            </a:r>
            <a:r>
              <a:rPr lang="en-BH" sz="2400" dirty="0"/>
              <a:t>egional or </a:t>
            </a:r>
            <a:r>
              <a:rPr lang="en-US" sz="2400" dirty="0"/>
              <a:t>National </a:t>
            </a:r>
            <a:r>
              <a:rPr lang="en-BH" sz="2400" dirty="0"/>
              <a:t>level are collecting regular data regarding health of coral reefs. They are feeding that into CT Atlas against output indicators set for health of coral reefs. </a:t>
            </a:r>
          </a:p>
          <a:p>
            <a:r>
              <a:rPr lang="en-BH" sz="2400" dirty="0"/>
              <a:t>Regional </a:t>
            </a:r>
            <a:r>
              <a:rPr lang="en-US" sz="2400" dirty="0"/>
              <a:t>S</a:t>
            </a:r>
            <a:r>
              <a:rPr lang="en-BH" sz="2400" dirty="0"/>
              <a:t>ecret</a:t>
            </a:r>
            <a:r>
              <a:rPr lang="en-US" sz="2400" dirty="0"/>
              <a:t>a</a:t>
            </a:r>
            <a:r>
              <a:rPr lang="en-BH" sz="2400" dirty="0"/>
              <a:t>r</a:t>
            </a:r>
            <a:r>
              <a:rPr lang="en-US" sz="2400" dirty="0" err="1"/>
              <a:t>i</a:t>
            </a:r>
            <a:r>
              <a:rPr lang="en-BH" sz="2400" dirty="0"/>
              <a:t>at and country management are using that data to see if the project is making progress to improve health of coral reefs in CT6 region. </a:t>
            </a:r>
            <a:endParaRPr lang="en-US" sz="2400" dirty="0"/>
          </a:p>
          <a:p>
            <a:endParaRPr lang="en-BH" sz="2400" dirty="0"/>
          </a:p>
        </p:txBody>
      </p:sp>
    </p:spTree>
    <p:extLst>
      <p:ext uri="{BB962C8B-B14F-4D97-AF65-F5344CB8AC3E}">
        <p14:creationId xmlns:p14="http://schemas.microsoft.com/office/powerpoint/2010/main" val="1689408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8370766-CC13-4DF4-AF0A-0E820B8D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57B3C4F9-03D9-4B39-9F3C-0366542305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529" y="237744"/>
            <a:ext cx="8531352" cy="6382512"/>
          </a:xfrm>
          <a:prstGeom prst="rect">
            <a:avLst/>
          </a:prstGeom>
          <a:ln w="6350" cap="flat" cmpd="sng" algn="ctr">
            <a:noFill/>
            <a:prstDash val="solid"/>
          </a:ln>
          <a:effectLst>
            <a:outerShdw blurRad="50800" algn="ctr" rotWithShape="0">
              <a:prstClr val="black">
                <a:alpha val="66000"/>
              </a:prstClr>
            </a:outerShdw>
            <a:softEdge rad="0"/>
          </a:effectLst>
        </p:spPr>
      </p:sp>
      <p:sp>
        <p:nvSpPr>
          <p:cNvPr id="17" name="Rectangle 16">
            <a:extLst>
              <a:ext uri="{FF2B5EF4-FFF2-40B4-BE49-F238E27FC236}">
                <a16:creationId xmlns:a16="http://schemas.microsoft.com/office/drawing/2014/main" id="{3B61CA66-E7F4-49EC-89DC-F37EE69334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886ACB74-3D88-4CD7-B619-829D70AD4C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0122" y="413053"/>
            <a:ext cx="8212114" cy="6064596"/>
          </a:xfrm>
          <a:prstGeom prst="rect">
            <a:avLst/>
          </a:prstGeom>
          <a:noFill/>
          <a:ln w="6350" cap="sq" cmpd="sng" algn="ctr">
            <a:solidFill>
              <a:schemeClr val="tx1">
                <a:lumMod val="75000"/>
                <a:lumOff val="25000"/>
              </a:schemeClr>
            </a:solidFill>
            <a:prstDash val="solid"/>
            <a:miter lim="800000"/>
          </a:ln>
          <a:effectLst/>
        </p:spPr>
      </p:sp>
      <p:pic>
        <p:nvPicPr>
          <p:cNvPr id="4" name="Graphic 3" descr="Upward trend">
            <a:extLst>
              <a:ext uri="{FF2B5EF4-FFF2-40B4-BE49-F238E27FC236}">
                <a16:creationId xmlns:a16="http://schemas.microsoft.com/office/drawing/2014/main" id="{7BC6B1ED-5420-FB46-88D1-EB4890EC7BC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96752" y="728799"/>
            <a:ext cx="5428810" cy="5428810"/>
          </a:xfrm>
          <a:prstGeom prst="rect">
            <a:avLst/>
          </a:prstGeom>
        </p:spPr>
      </p:pic>
      <p:sp>
        <p:nvSpPr>
          <p:cNvPr id="8" name="Content Placeholder 7">
            <a:extLst>
              <a:ext uri="{FF2B5EF4-FFF2-40B4-BE49-F238E27FC236}">
                <a16:creationId xmlns:a16="http://schemas.microsoft.com/office/drawing/2014/main" id="{C14F5064-1860-4A0A-B9A5-EFF92932BAEF}"/>
              </a:ext>
            </a:extLst>
          </p:cNvPr>
          <p:cNvSpPr>
            <a:spLocks noGrp="1"/>
          </p:cNvSpPr>
          <p:nvPr>
            <p:ph idx="1"/>
          </p:nvPr>
        </p:nvSpPr>
        <p:spPr>
          <a:xfrm>
            <a:off x="9020386" y="2149813"/>
            <a:ext cx="2761492" cy="4046706"/>
          </a:xfrm>
        </p:spPr>
        <p:txBody>
          <a:bodyPr>
            <a:normAutofit/>
          </a:bodyPr>
          <a:lstStyle/>
          <a:p>
            <a:pPr marL="0" indent="0">
              <a:buNone/>
            </a:pPr>
            <a:endParaRPr lang="en-BH" sz="1400" b="1">
              <a:solidFill>
                <a:srgbClr val="FFFFFF"/>
              </a:solidFill>
            </a:endParaRPr>
          </a:p>
          <a:p>
            <a:pPr marL="0" indent="0">
              <a:buNone/>
            </a:pPr>
            <a:endParaRPr lang="en-BH" sz="4000" b="1">
              <a:solidFill>
                <a:srgbClr val="FFFFFF"/>
              </a:solidFill>
            </a:endParaRPr>
          </a:p>
          <a:p>
            <a:pPr marL="0" indent="0">
              <a:buNone/>
            </a:pPr>
            <a:r>
              <a:rPr lang="en-BH" sz="4000" b="1">
                <a:solidFill>
                  <a:srgbClr val="FFFFFF"/>
                </a:solidFill>
              </a:rPr>
              <a:t>Evaluation</a:t>
            </a:r>
            <a:endParaRPr lang="en-US" sz="4000" b="1">
              <a:solidFill>
                <a:srgbClr val="FFFFFF"/>
              </a:solidFill>
            </a:endParaRPr>
          </a:p>
        </p:txBody>
      </p:sp>
    </p:spTree>
    <p:extLst>
      <p:ext uri="{BB962C8B-B14F-4D97-AF65-F5344CB8AC3E}">
        <p14:creationId xmlns:p14="http://schemas.microsoft.com/office/powerpoint/2010/main" val="2549025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01A8D-67F9-4056-977D-5EB25D906914}"/>
              </a:ext>
            </a:extLst>
          </p:cNvPr>
          <p:cNvSpPr>
            <a:spLocks noGrp="1"/>
          </p:cNvSpPr>
          <p:nvPr>
            <p:ph type="title"/>
          </p:nvPr>
        </p:nvSpPr>
        <p:spPr>
          <a:xfrm>
            <a:off x="1066800" y="271119"/>
            <a:ext cx="10058400" cy="1371600"/>
          </a:xfrm>
        </p:spPr>
        <p:txBody>
          <a:bodyPr/>
          <a:lstStyle/>
          <a:p>
            <a:pPr algn="ctr"/>
            <a:r>
              <a:rPr lang="en-BH" dirty="0"/>
              <a:t>Definition of Evaluation</a:t>
            </a:r>
            <a:endParaRPr lang="en-ID" dirty="0"/>
          </a:p>
        </p:txBody>
      </p:sp>
      <p:sp>
        <p:nvSpPr>
          <p:cNvPr id="3" name="Content Placeholder 2">
            <a:extLst>
              <a:ext uri="{FF2B5EF4-FFF2-40B4-BE49-F238E27FC236}">
                <a16:creationId xmlns:a16="http://schemas.microsoft.com/office/drawing/2014/main" id="{E7009B55-96AC-4B5F-95F9-11B8E96C0CD5}"/>
              </a:ext>
            </a:extLst>
          </p:cNvPr>
          <p:cNvSpPr>
            <a:spLocks noGrp="1"/>
          </p:cNvSpPr>
          <p:nvPr>
            <p:ph idx="1"/>
          </p:nvPr>
        </p:nvSpPr>
        <p:spPr>
          <a:xfrm>
            <a:off x="361950" y="1457325"/>
            <a:ext cx="11563350" cy="5000625"/>
          </a:xfrm>
        </p:spPr>
        <p:txBody>
          <a:bodyPr>
            <a:normAutofit/>
          </a:bodyPr>
          <a:lstStyle/>
          <a:p>
            <a:r>
              <a:rPr lang="en-US" sz="2800" dirty="0"/>
              <a:t>The word evaluation is taken from the French word ‘</a:t>
            </a:r>
            <a:r>
              <a:rPr lang="en-US" sz="2800" dirty="0" err="1"/>
              <a:t>Evaluer</a:t>
            </a:r>
            <a:r>
              <a:rPr lang="en-US" sz="2800" dirty="0"/>
              <a:t>’, that means merit/value or to draw out value (Barry, 1990) </a:t>
            </a:r>
          </a:p>
          <a:p>
            <a:r>
              <a:rPr lang="en-US" sz="2800" dirty="0"/>
              <a:t>An evaluation is a systematic and objective examination concerning the relevance, effectiveness, efficiency and impact of activities in the light of specified objectives/outcomes.</a:t>
            </a:r>
          </a:p>
          <a:p>
            <a:r>
              <a:rPr lang="en-US" sz="2800" dirty="0"/>
              <a:t>An important goal of evaluation is to provide recommendations and lessons to the project managers and implementation teams that have worked on the projects and for the ones that will implement and work on similar projects.</a:t>
            </a:r>
          </a:p>
          <a:p>
            <a:pPr marL="0" indent="0">
              <a:buNone/>
            </a:pPr>
            <a:r>
              <a:rPr lang="en-US" sz="2000" dirty="0"/>
              <a:t>Source: </a:t>
            </a:r>
            <a:r>
              <a:rPr lang="en-ID" sz="2000" dirty="0">
                <a:hlinkClick r:id="rId2">
                  <a:extLst>
                    <a:ext uri="{A12FA001-AC4F-418D-AE19-62706E023703}">
                      <ahyp:hlinkClr xmlns:ahyp="http://schemas.microsoft.com/office/drawing/2018/hyperlinkcolor" val="tx"/>
                    </a:ext>
                  </a:extLst>
                </a:hlinkClick>
              </a:rPr>
              <a:t>https://en.wikipedia.org/wiki/Monitoring_and_evaluation</a:t>
            </a:r>
            <a:r>
              <a:rPr lang="en-ID" sz="2000" dirty="0"/>
              <a:t> </a:t>
            </a:r>
            <a:endParaRPr lang="en-US" sz="2000" dirty="0"/>
          </a:p>
          <a:p>
            <a:endParaRPr lang="en-ID" dirty="0"/>
          </a:p>
        </p:txBody>
      </p:sp>
    </p:spTree>
    <p:extLst>
      <p:ext uri="{BB962C8B-B14F-4D97-AF65-F5344CB8AC3E}">
        <p14:creationId xmlns:p14="http://schemas.microsoft.com/office/powerpoint/2010/main" val="3044767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EFB14-6B66-7242-91A4-A804AAF928AE}"/>
              </a:ext>
            </a:extLst>
          </p:cNvPr>
          <p:cNvSpPr>
            <a:spLocks noGrp="1"/>
          </p:cNvSpPr>
          <p:nvPr>
            <p:ph type="title"/>
          </p:nvPr>
        </p:nvSpPr>
        <p:spPr>
          <a:xfrm>
            <a:off x="1066800" y="642594"/>
            <a:ext cx="10058400" cy="1186206"/>
          </a:xfrm>
        </p:spPr>
        <p:txBody>
          <a:bodyPr>
            <a:normAutofit/>
          </a:bodyPr>
          <a:lstStyle/>
          <a:p>
            <a:pPr algn="ctr"/>
            <a:r>
              <a:rPr lang="en-BH"/>
              <a:t>  Examples of Evaluation</a:t>
            </a:r>
          </a:p>
        </p:txBody>
      </p:sp>
      <p:sp>
        <p:nvSpPr>
          <p:cNvPr id="6" name="Content Placeholder 5">
            <a:extLst>
              <a:ext uri="{FF2B5EF4-FFF2-40B4-BE49-F238E27FC236}">
                <a16:creationId xmlns:a16="http://schemas.microsoft.com/office/drawing/2014/main" id="{D42B2FEE-BDE1-C44A-9A07-2BDCA5D07CE8}"/>
              </a:ext>
            </a:extLst>
          </p:cNvPr>
          <p:cNvSpPr>
            <a:spLocks noGrp="1"/>
          </p:cNvSpPr>
          <p:nvPr>
            <p:ph idx="1"/>
          </p:nvPr>
        </p:nvSpPr>
        <p:spPr/>
        <p:txBody>
          <a:bodyPr>
            <a:normAutofit lnSpcReduction="10000"/>
          </a:bodyPr>
          <a:lstStyle/>
          <a:p>
            <a:r>
              <a:rPr lang="en-BH" sz="2400" dirty="0"/>
              <a:t>CTI-CFF </a:t>
            </a:r>
            <a:r>
              <a:rPr lang="en-US" sz="2400" dirty="0"/>
              <a:t>will (engage</a:t>
            </a:r>
            <a:r>
              <a:rPr lang="en-BH" sz="2400" dirty="0"/>
              <a:t> external consultant/s to</a:t>
            </a:r>
            <a:r>
              <a:rPr lang="en-US" sz="2400" dirty="0"/>
              <a:t>)</a:t>
            </a:r>
            <a:r>
              <a:rPr lang="en-BH" sz="2400" dirty="0"/>
              <a:t> conduct evaluation of Regional Plan of Action “RPOA</a:t>
            </a:r>
            <a:r>
              <a:rPr lang="en-US" sz="2400" dirty="0"/>
              <a:t> 2.0</a:t>
            </a:r>
            <a:r>
              <a:rPr lang="en-BH" sz="2400" dirty="0"/>
              <a:t>” at mid or end of plan. </a:t>
            </a:r>
          </a:p>
          <a:p>
            <a:r>
              <a:rPr lang="en-US" sz="2400" dirty="0"/>
              <a:t>CTI-CFF (</a:t>
            </a:r>
            <a:r>
              <a:rPr lang="en-BH" sz="2400" dirty="0"/>
              <a:t>External consultant/s</a:t>
            </a:r>
            <a:r>
              <a:rPr lang="en-US" sz="2400" dirty="0"/>
              <a:t>) will</a:t>
            </a:r>
            <a:r>
              <a:rPr lang="en-BH" sz="2400" dirty="0"/>
              <a:t> collect evidences regarding impacts of projects and programs on biodiversity and marine life after certain time of projects/ programs implimentation. </a:t>
            </a:r>
          </a:p>
          <a:p>
            <a:r>
              <a:rPr lang="en-BH" sz="2400" dirty="0"/>
              <a:t>Findings of evaluation will guide CTI-CFF at </a:t>
            </a:r>
            <a:r>
              <a:rPr lang="en-US" sz="2400" dirty="0"/>
              <a:t>the National</a:t>
            </a:r>
            <a:r>
              <a:rPr lang="en-BH" sz="2400" dirty="0"/>
              <a:t> and regional levels to take decissions either to continue similar activities in case target areas are improved or to change key actions if target areas are not improved. </a:t>
            </a:r>
          </a:p>
        </p:txBody>
      </p:sp>
    </p:spTree>
    <p:extLst>
      <p:ext uri="{BB962C8B-B14F-4D97-AF65-F5344CB8AC3E}">
        <p14:creationId xmlns:p14="http://schemas.microsoft.com/office/powerpoint/2010/main" val="14437742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TotalTime>
  <Words>1573</Words>
  <Application>Microsoft Office PowerPoint</Application>
  <PresentationFormat>Widescreen</PresentationFormat>
  <Paragraphs>124</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Century Gothic</vt:lpstr>
      <vt:lpstr>Garamond</vt:lpstr>
      <vt:lpstr>Georgia</vt:lpstr>
      <vt:lpstr>Optima</vt:lpstr>
      <vt:lpstr>Savon</vt:lpstr>
      <vt:lpstr>PowerPoint Presentation</vt:lpstr>
      <vt:lpstr>Background</vt:lpstr>
      <vt:lpstr>PowerPoint Presentation</vt:lpstr>
      <vt:lpstr>   Definition of Monitoring</vt:lpstr>
      <vt:lpstr>PowerPoint Presentation</vt:lpstr>
      <vt:lpstr>  Examples of Monitoring</vt:lpstr>
      <vt:lpstr>PowerPoint Presentation</vt:lpstr>
      <vt:lpstr>Definition of Evaluation</vt:lpstr>
      <vt:lpstr>  Examples of Evaluation</vt:lpstr>
      <vt:lpstr>PowerPoint Presentation</vt:lpstr>
      <vt:lpstr>  Definition of Indicators</vt:lpstr>
      <vt:lpstr>SMART Criteria to Develop High-Quality Indicators</vt:lpstr>
      <vt:lpstr>  Examples of Indicators</vt:lpstr>
      <vt:lpstr>PowerPoint Presentation</vt:lpstr>
      <vt:lpstr>  Definition of Targets </vt:lpstr>
      <vt:lpstr>  Examples of Targets</vt:lpstr>
      <vt:lpstr>PowerPoint Presentation</vt:lpstr>
      <vt:lpstr>  Definition of Milestones</vt:lpstr>
      <vt:lpstr>  Examples of Milestones</vt:lpstr>
      <vt:lpstr>PowerPoint Presentation</vt:lpstr>
      <vt:lpstr>  Definition of Outcomes</vt:lpstr>
      <vt:lpstr>  Example of Outcomes</vt:lpstr>
      <vt:lpstr>PowerPoint Presentation</vt:lpstr>
      <vt:lpstr>  Definition of Outputs</vt:lpstr>
      <vt:lpstr>  Example of Outputs</vt:lpstr>
      <vt:lpstr>  Summary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monitoring, evaluation, indicators, targets, milestones, benchmarks outcomes &amp; outputs.</dc:title>
  <dc:creator>sada shah</dc:creator>
  <cp:lastModifiedBy>Regional Secretariat CTI-CFF</cp:lastModifiedBy>
  <cp:revision>23</cp:revision>
  <dcterms:created xsi:type="dcterms:W3CDTF">2020-07-06T16:45:09Z</dcterms:created>
  <dcterms:modified xsi:type="dcterms:W3CDTF">2020-07-08T05:56:48Z</dcterms:modified>
</cp:coreProperties>
</file>