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2" r:id="rId3"/>
    <p:sldId id="271" r:id="rId4"/>
    <p:sldId id="272" r:id="rId5"/>
    <p:sldId id="273" r:id="rId6"/>
    <p:sldId id="275" r:id="rId7"/>
    <p:sldId id="274" r:id="rId8"/>
    <p:sldId id="276" r:id="rId9"/>
    <p:sldId id="277" r:id="rId10"/>
    <p:sldId id="278" r:id="rId11"/>
    <p:sldId id="279" r:id="rId12"/>
    <p:sldId id="280"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81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34" autoAdjust="0"/>
    <p:restoredTop sz="95361"/>
  </p:normalViewPr>
  <p:slideViewPr>
    <p:cSldViewPr snapToGrid="0">
      <p:cViewPr varScale="1">
        <p:scale>
          <a:sx n="64" d="100"/>
          <a:sy n="64" d="100"/>
        </p:scale>
        <p:origin x="624"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A15479D-D6E2-49DB-9BB7-0D907BCA7389}"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899868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15479D-D6E2-49DB-9BB7-0D907BCA7389}"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3759630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15479D-D6E2-49DB-9BB7-0D907BCA7389}"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030118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15479D-D6E2-49DB-9BB7-0D907BCA7389}"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570468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15479D-D6E2-49DB-9BB7-0D907BCA7389}"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300107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15479D-D6E2-49DB-9BB7-0D907BCA7389}"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981823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15479D-D6E2-49DB-9BB7-0D907BCA7389}" type="datetimeFigureOut">
              <a:rPr lang="en-US" smtClean="0"/>
              <a:t>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10772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15479D-D6E2-49DB-9BB7-0D907BCA7389}" type="datetimeFigureOut">
              <a:rPr lang="en-US" smtClean="0"/>
              <a:t>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921395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15479D-D6E2-49DB-9BB7-0D907BCA7389}" type="datetimeFigureOut">
              <a:rPr lang="en-US" smtClean="0"/>
              <a:t>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095607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15479D-D6E2-49DB-9BB7-0D907BCA7389}"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921826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15479D-D6E2-49DB-9BB7-0D907BCA7389}"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2306759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15479D-D6E2-49DB-9BB7-0D907BCA7389}" type="datetimeFigureOut">
              <a:rPr lang="en-US" smtClean="0"/>
              <a:t>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2284E6-C3CA-451B-A1DF-2AED335C46B8}" type="slidenum">
              <a:rPr lang="en-US" smtClean="0"/>
              <a:t>‹#›</a:t>
            </a:fld>
            <a:endParaRPr lang="en-US"/>
          </a:p>
        </p:txBody>
      </p:sp>
    </p:spTree>
    <p:extLst>
      <p:ext uri="{BB962C8B-B14F-4D97-AF65-F5344CB8AC3E}">
        <p14:creationId xmlns:p14="http://schemas.microsoft.com/office/powerpoint/2010/main" val="4224526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8" name="TextBox 7"/>
          <p:cNvSpPr txBox="1"/>
          <p:nvPr/>
        </p:nvSpPr>
        <p:spPr>
          <a:xfrm>
            <a:off x="4800600" y="575421"/>
            <a:ext cx="7391400" cy="1200329"/>
          </a:xfrm>
          <a:prstGeom prst="rect">
            <a:avLst/>
          </a:prstGeom>
          <a:noFill/>
        </p:spPr>
        <p:txBody>
          <a:bodyPr wrap="square" rtlCol="0">
            <a:spAutoFit/>
          </a:bodyPr>
          <a:lstStyle/>
          <a:p>
            <a:pPr algn="ctr"/>
            <a:r>
              <a:rPr lang="en-US" sz="2400" b="1" dirty="0">
                <a:latin typeface="Tw Cen MT" panose="020B0602020104020603" pitchFamily="34" charset="0"/>
              </a:rPr>
              <a:t>The 12</a:t>
            </a:r>
            <a:r>
              <a:rPr lang="en-US" sz="2400" b="1" baseline="30000" dirty="0">
                <a:latin typeface="Tw Cen MT" panose="020B0602020104020603" pitchFamily="34" charset="0"/>
              </a:rPr>
              <a:t>th</a:t>
            </a:r>
            <a:r>
              <a:rPr lang="en-US" sz="2400" b="1" dirty="0">
                <a:latin typeface="Tw Cen MT" panose="020B0602020104020603" pitchFamily="34" charset="0"/>
              </a:rPr>
              <a:t> Senior Officials’ Meeting (SOM-12)</a:t>
            </a:r>
          </a:p>
          <a:p>
            <a:pPr algn="ctr"/>
            <a:r>
              <a:rPr lang="en-US" sz="2400" b="1" dirty="0">
                <a:latin typeface="Tw Cen MT" panose="020B0602020104020603" pitchFamily="34" charset="0"/>
              </a:rPr>
              <a:t>1-2 November 2016</a:t>
            </a:r>
          </a:p>
          <a:p>
            <a:pPr algn="ctr"/>
            <a:r>
              <a:rPr lang="en-US" sz="2400" b="1" dirty="0">
                <a:latin typeface="Tw Cen MT" panose="020B0602020104020603" pitchFamily="34" charset="0"/>
              </a:rPr>
              <a:t>Port Moresby – Papua New Guinea</a:t>
            </a:r>
          </a:p>
        </p:txBody>
      </p:sp>
      <p:sp>
        <p:nvSpPr>
          <p:cNvPr id="9" name="TextBox 8"/>
          <p:cNvSpPr txBox="1"/>
          <p:nvPr/>
        </p:nvSpPr>
        <p:spPr>
          <a:xfrm>
            <a:off x="5730240" y="2240149"/>
            <a:ext cx="6461760" cy="830997"/>
          </a:xfrm>
          <a:prstGeom prst="rect">
            <a:avLst/>
          </a:prstGeom>
          <a:noFill/>
        </p:spPr>
        <p:txBody>
          <a:bodyPr wrap="square" rtlCol="0">
            <a:spAutoFit/>
          </a:bodyPr>
          <a:lstStyle/>
          <a:p>
            <a:pPr algn="ctr"/>
            <a:r>
              <a:rPr lang="en-GB" sz="2400" b="1" dirty="0">
                <a:latin typeface="Tw Cen MT" panose="020B0602020104020603" pitchFamily="34" charset="0"/>
              </a:rPr>
              <a:t>Session 16: </a:t>
            </a:r>
          </a:p>
          <a:p>
            <a:pPr algn="ctr"/>
            <a:r>
              <a:rPr lang="en-GB" sz="2400" b="1" dirty="0">
                <a:latin typeface="Tw Cen MT" panose="020B0602020104020603" pitchFamily="34" charset="0"/>
              </a:rPr>
              <a:t>Proposal on Meeting Arrangements </a:t>
            </a:r>
          </a:p>
        </p:txBody>
      </p:sp>
      <p:sp>
        <p:nvSpPr>
          <p:cNvPr id="10" name="TextBox 9"/>
          <p:cNvSpPr txBox="1"/>
          <p:nvPr/>
        </p:nvSpPr>
        <p:spPr>
          <a:xfrm>
            <a:off x="5872701" y="3962932"/>
            <a:ext cx="6461760" cy="1015663"/>
          </a:xfrm>
          <a:prstGeom prst="rect">
            <a:avLst/>
          </a:prstGeom>
          <a:noFill/>
        </p:spPr>
        <p:txBody>
          <a:bodyPr wrap="square" rtlCol="0">
            <a:spAutoFit/>
          </a:bodyPr>
          <a:lstStyle/>
          <a:p>
            <a:pPr algn="ctr"/>
            <a:r>
              <a:rPr lang="en-US" sz="2000" b="1" dirty="0" err="1">
                <a:latin typeface="+mj-lt"/>
              </a:rPr>
              <a:t>Widi</a:t>
            </a:r>
            <a:r>
              <a:rPr lang="en-US" sz="2000" b="1" dirty="0">
                <a:latin typeface="+mj-lt"/>
              </a:rPr>
              <a:t> A. </a:t>
            </a:r>
            <a:r>
              <a:rPr lang="en-US" sz="2000" b="1" dirty="0" err="1">
                <a:latin typeface="+mj-lt"/>
              </a:rPr>
              <a:t>Pratikto</a:t>
            </a:r>
            <a:r>
              <a:rPr lang="en-US" sz="2000" b="1" dirty="0">
                <a:latin typeface="+mj-lt"/>
              </a:rPr>
              <a:t> Ph.D.</a:t>
            </a:r>
          </a:p>
          <a:p>
            <a:pPr algn="ctr"/>
            <a:r>
              <a:rPr lang="en-US" sz="2000" b="1" dirty="0">
                <a:latin typeface="+mj-lt"/>
              </a:rPr>
              <a:t>CTI-CFF Regional Secretariat</a:t>
            </a:r>
          </a:p>
          <a:p>
            <a:pPr algn="ctr"/>
            <a:r>
              <a:rPr lang="en-US" sz="2000" b="1" dirty="0">
                <a:latin typeface="+mj-lt"/>
              </a:rPr>
              <a:t>2 November 2016</a:t>
            </a:r>
          </a:p>
        </p:txBody>
      </p:sp>
    </p:spTree>
    <p:extLst>
      <p:ext uri="{BB962C8B-B14F-4D97-AF65-F5344CB8AC3E}">
        <p14:creationId xmlns:p14="http://schemas.microsoft.com/office/powerpoint/2010/main" val="112956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746763" y="18256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latin typeface="Bebas Neue Bold" panose="020B0606020202050201" pitchFamily="34" charset="0"/>
              </a:rPr>
              <a:t>PROPOSAL OF MEETING ARRANGEMENTS:</a:t>
            </a:r>
          </a:p>
          <a:p>
            <a:r>
              <a:rPr lang="en-US" sz="4000" b="1" dirty="0">
                <a:latin typeface="Bebas Neue Bold" panose="020B0606020202050201" pitchFamily="34" charset="0"/>
              </a:rPr>
              <a:t>4) INFORMATIVE NOTES</a:t>
            </a:r>
          </a:p>
        </p:txBody>
      </p:sp>
      <p:sp>
        <p:nvSpPr>
          <p:cNvPr id="6" name="TextBox 5"/>
          <p:cNvSpPr txBox="1"/>
          <p:nvPr/>
        </p:nvSpPr>
        <p:spPr>
          <a:xfrm>
            <a:off x="662944" y="1438021"/>
            <a:ext cx="10683237" cy="2462213"/>
          </a:xfrm>
          <a:prstGeom prst="rect">
            <a:avLst/>
          </a:prstGeom>
          <a:noFill/>
        </p:spPr>
        <p:txBody>
          <a:bodyPr wrap="square" rtlCol="0">
            <a:spAutoFit/>
          </a:bodyPr>
          <a:lstStyle/>
          <a:p>
            <a:pPr marL="342900" indent="-342900" algn="just">
              <a:buFont typeface="Wingdings" panose="05000000000000000000" pitchFamily="2" charset="2"/>
              <a:buChar char="q"/>
            </a:pPr>
            <a:r>
              <a:rPr lang="en-GB" sz="2200" dirty="0"/>
              <a:t>In order to have clear picture on how the way of arrangements for the meetings to be conducted, it is proposed that the Host country/Organizing Committee prepare a document entitled “Informative Notes” / “ Administrative Notes”</a:t>
            </a:r>
          </a:p>
          <a:p>
            <a:pPr marL="342900" indent="-342900" algn="just">
              <a:buFont typeface="Wingdings" panose="05000000000000000000" pitchFamily="2" charset="2"/>
              <a:buChar char="q"/>
            </a:pPr>
            <a:r>
              <a:rPr lang="en-GB" sz="2200" dirty="0"/>
              <a:t>“Informative Notes” is a set of guideline and information regarding event to be conducted.</a:t>
            </a:r>
          </a:p>
          <a:p>
            <a:pPr marL="342900" indent="-342900" algn="just">
              <a:buFont typeface="Wingdings" panose="05000000000000000000" pitchFamily="2" charset="2"/>
              <a:buChar char="q"/>
            </a:pPr>
            <a:r>
              <a:rPr lang="en-GB" sz="2200" dirty="0"/>
              <a:t>“Informative Notes” shall be provided during the dispatching of invitation letter.</a:t>
            </a:r>
          </a:p>
          <a:p>
            <a:pPr marL="342900" indent="-342900" algn="just">
              <a:buFont typeface="Wingdings" panose="05000000000000000000" pitchFamily="2" charset="2"/>
              <a:buChar char="q"/>
            </a:pPr>
            <a:r>
              <a:rPr lang="en-GB" sz="2200" dirty="0"/>
              <a:t>“Informative Notes”, among others, consists of: </a:t>
            </a:r>
          </a:p>
        </p:txBody>
      </p:sp>
      <p:graphicFrame>
        <p:nvGraphicFramePr>
          <p:cNvPr id="2" name="Table 1"/>
          <p:cNvGraphicFramePr>
            <a:graphicFrameLocks noGrp="1"/>
          </p:cNvGraphicFramePr>
          <p:nvPr>
            <p:extLst>
              <p:ext uri="{D42A27DB-BD31-4B8C-83A1-F6EECF244321}">
                <p14:modId xmlns:p14="http://schemas.microsoft.com/office/powerpoint/2010/main" val="3351632967"/>
              </p:ext>
            </p:extLst>
          </p:nvPr>
        </p:nvGraphicFramePr>
        <p:xfrm>
          <a:off x="325042" y="4002893"/>
          <a:ext cx="11545570" cy="2752448"/>
        </p:xfrm>
        <a:graphic>
          <a:graphicData uri="http://schemas.openxmlformats.org/drawingml/2006/table">
            <a:tbl>
              <a:tblPr firstRow="1" bandRow="1">
                <a:tableStyleId>{D7AC3CCA-C797-4891-BE02-D94E43425B78}</a:tableStyleId>
              </a:tblPr>
              <a:tblGrid>
                <a:gridCol w="2528204">
                  <a:extLst>
                    <a:ext uri="{9D8B030D-6E8A-4147-A177-3AD203B41FA5}">
                      <a16:colId xmlns:a16="http://schemas.microsoft.com/office/drawing/2014/main" val="880448770"/>
                    </a:ext>
                  </a:extLst>
                </a:gridCol>
                <a:gridCol w="2934619">
                  <a:extLst>
                    <a:ext uri="{9D8B030D-6E8A-4147-A177-3AD203B41FA5}">
                      <a16:colId xmlns:a16="http://schemas.microsoft.com/office/drawing/2014/main" val="2229897765"/>
                    </a:ext>
                  </a:extLst>
                </a:gridCol>
                <a:gridCol w="2295940">
                  <a:extLst>
                    <a:ext uri="{9D8B030D-6E8A-4147-A177-3AD203B41FA5}">
                      <a16:colId xmlns:a16="http://schemas.microsoft.com/office/drawing/2014/main" val="3061839134"/>
                    </a:ext>
                  </a:extLst>
                </a:gridCol>
                <a:gridCol w="2325756">
                  <a:extLst>
                    <a:ext uri="{9D8B030D-6E8A-4147-A177-3AD203B41FA5}">
                      <a16:colId xmlns:a16="http://schemas.microsoft.com/office/drawing/2014/main" val="2638572686"/>
                    </a:ext>
                  </a:extLst>
                </a:gridCol>
                <a:gridCol w="1461051">
                  <a:extLst>
                    <a:ext uri="{9D8B030D-6E8A-4147-A177-3AD203B41FA5}">
                      <a16:colId xmlns:a16="http://schemas.microsoft.com/office/drawing/2014/main" val="3804985397"/>
                    </a:ext>
                  </a:extLst>
                </a:gridCol>
              </a:tblGrid>
              <a:tr h="677696">
                <a:tc>
                  <a:txBody>
                    <a:bodyPr/>
                    <a:lstStyle/>
                    <a:p>
                      <a:r>
                        <a:rPr lang="en-GB" sz="1400" b="0" dirty="0">
                          <a:solidFill>
                            <a:schemeClr val="tx1"/>
                          </a:solidFill>
                        </a:rPr>
                        <a:t>1. Introduction</a:t>
                      </a:r>
                    </a:p>
                  </a:txBody>
                  <a:tcPr marT="45699" marB="45699"/>
                </a:tc>
                <a:tc>
                  <a:txBody>
                    <a:bodyPr/>
                    <a:lstStyle/>
                    <a:p>
                      <a:r>
                        <a:rPr lang="en-GB" sz="1400" b="0" dirty="0">
                          <a:solidFill>
                            <a:schemeClr val="tx1"/>
                          </a:solidFill>
                        </a:rPr>
                        <a:t>5. Registration and Accreditation</a:t>
                      </a:r>
                    </a:p>
                  </a:txBody>
                  <a:tcPr marT="45699" marB="45699"/>
                </a:tc>
                <a:tc>
                  <a:txBody>
                    <a:bodyPr/>
                    <a:lstStyle/>
                    <a:p>
                      <a:r>
                        <a:rPr lang="en-GB" sz="1400" b="0" dirty="0">
                          <a:solidFill>
                            <a:schemeClr val="tx1"/>
                          </a:solidFill>
                        </a:rPr>
                        <a:t>9. Liaison Officer</a:t>
                      </a:r>
                    </a:p>
                  </a:txBody>
                  <a:tcPr marT="45699" marB="45699"/>
                </a:tc>
                <a:tc>
                  <a:txBody>
                    <a:bodyPr/>
                    <a:lstStyle/>
                    <a:p>
                      <a:r>
                        <a:rPr lang="en-GB" sz="1400" b="0" dirty="0">
                          <a:solidFill>
                            <a:schemeClr val="tx1"/>
                          </a:solidFill>
                        </a:rPr>
                        <a:t>13. Internet Facility</a:t>
                      </a:r>
                    </a:p>
                  </a:txBody>
                  <a:tcPr marT="45699" marB="45699"/>
                </a:tc>
                <a:tc>
                  <a:txBody>
                    <a:bodyPr/>
                    <a:lstStyle/>
                    <a:p>
                      <a:r>
                        <a:rPr lang="en-GB" sz="1400" b="0" dirty="0">
                          <a:solidFill>
                            <a:schemeClr val="tx1"/>
                          </a:solidFill>
                        </a:rPr>
                        <a:t>17. Electricity</a:t>
                      </a:r>
                    </a:p>
                  </a:txBody>
                  <a:tcPr marT="45699" marB="45699"/>
                </a:tc>
                <a:extLst>
                  <a:ext uri="{0D108BD9-81ED-4DB2-BD59-A6C34878D82A}">
                    <a16:rowId xmlns:a16="http://schemas.microsoft.com/office/drawing/2014/main" val="563609242"/>
                  </a:ext>
                </a:extLst>
              </a:tr>
              <a:tr h="963062">
                <a:tc>
                  <a:txBody>
                    <a:bodyPr/>
                    <a:lstStyle/>
                    <a:p>
                      <a:r>
                        <a:rPr lang="en-GB" sz="1400" b="0" dirty="0">
                          <a:solidFill>
                            <a:schemeClr val="tx1"/>
                          </a:solidFill>
                        </a:rPr>
                        <a:t>2. Meeting Information (i.e. date</a:t>
                      </a:r>
                      <a:r>
                        <a:rPr lang="en-GB" sz="1400" b="0" baseline="0" dirty="0">
                          <a:solidFill>
                            <a:schemeClr val="tx1"/>
                          </a:solidFill>
                        </a:rPr>
                        <a:t> and venue of meeting along with detailed address)</a:t>
                      </a:r>
                      <a:endParaRPr lang="en-GB" sz="1400" b="0" dirty="0">
                        <a:solidFill>
                          <a:schemeClr val="tx1"/>
                        </a:solidFill>
                      </a:endParaRPr>
                    </a:p>
                  </a:txBody>
                  <a:tcPr marT="45699" marB="45699"/>
                </a:tc>
                <a:tc>
                  <a:txBody>
                    <a:bodyPr/>
                    <a:lstStyle/>
                    <a:p>
                      <a:r>
                        <a:rPr lang="en-GB" sz="1400" b="0" dirty="0">
                          <a:solidFill>
                            <a:schemeClr val="tx1"/>
                          </a:solidFill>
                        </a:rPr>
                        <a:t>6. Hospitality (i.e. Accommodation, Transportation, Meals)</a:t>
                      </a:r>
                    </a:p>
                  </a:txBody>
                  <a:tcPr marT="45699" marB="45699"/>
                </a:tc>
                <a:tc>
                  <a:txBody>
                    <a:bodyPr/>
                    <a:lstStyle/>
                    <a:p>
                      <a:r>
                        <a:rPr lang="en-GB" sz="1400" b="0" dirty="0">
                          <a:solidFill>
                            <a:schemeClr val="tx1"/>
                          </a:solidFill>
                        </a:rPr>
                        <a:t>10. Dress Code (i.e. business attire or national dress with shoes) </a:t>
                      </a:r>
                    </a:p>
                  </a:txBody>
                  <a:tcPr marT="45699" marB="45699"/>
                </a:tc>
                <a:tc>
                  <a:txBody>
                    <a:bodyPr/>
                    <a:lstStyle/>
                    <a:p>
                      <a:r>
                        <a:rPr lang="en-GB" sz="1400" b="0" dirty="0">
                          <a:solidFill>
                            <a:schemeClr val="tx1"/>
                          </a:solidFill>
                        </a:rPr>
                        <a:t>14. Business Centre</a:t>
                      </a:r>
                    </a:p>
                  </a:txBody>
                  <a:tcPr marT="45699" marB="45699"/>
                </a:tc>
                <a:tc>
                  <a:txBody>
                    <a:bodyPr/>
                    <a:lstStyle/>
                    <a:p>
                      <a:r>
                        <a:rPr lang="en-GB" sz="1400" b="0" dirty="0">
                          <a:solidFill>
                            <a:schemeClr val="tx1"/>
                          </a:solidFill>
                        </a:rPr>
                        <a:t>18. Weather</a:t>
                      </a:r>
                    </a:p>
                  </a:txBody>
                  <a:tcPr marT="45699" marB="45699"/>
                </a:tc>
                <a:extLst>
                  <a:ext uri="{0D108BD9-81ED-4DB2-BD59-A6C34878D82A}">
                    <a16:rowId xmlns:a16="http://schemas.microsoft.com/office/drawing/2014/main" val="3052284859"/>
                  </a:ext>
                </a:extLst>
              </a:tr>
              <a:tr h="677696">
                <a:tc>
                  <a:txBody>
                    <a:bodyPr/>
                    <a:lstStyle/>
                    <a:p>
                      <a:r>
                        <a:rPr lang="en-GB" sz="1400" b="0" dirty="0">
                          <a:solidFill>
                            <a:schemeClr val="tx1"/>
                          </a:solidFill>
                        </a:rPr>
                        <a:t>3. Information Desk (i.e.</a:t>
                      </a:r>
                      <a:r>
                        <a:rPr lang="en-GB" sz="1400" b="0" baseline="0" dirty="0">
                          <a:solidFill>
                            <a:schemeClr val="tx1"/>
                          </a:solidFill>
                        </a:rPr>
                        <a:t> providing Desk at the venue)</a:t>
                      </a:r>
                      <a:endParaRPr lang="en-GB" sz="1400" b="0" dirty="0">
                        <a:solidFill>
                          <a:schemeClr val="tx1"/>
                        </a:solidFill>
                      </a:endParaRPr>
                    </a:p>
                  </a:txBody>
                  <a:tcPr marT="45699" marB="45699"/>
                </a:tc>
                <a:tc>
                  <a:txBody>
                    <a:bodyPr/>
                    <a:lstStyle/>
                    <a:p>
                      <a:r>
                        <a:rPr lang="en-GB" sz="1400" b="0" dirty="0">
                          <a:solidFill>
                            <a:schemeClr val="tx1"/>
                          </a:solidFill>
                        </a:rPr>
                        <a:t>7. Protocol and Immigration (i.e. visa information)</a:t>
                      </a:r>
                    </a:p>
                  </a:txBody>
                  <a:tcPr marT="45699" marB="45699"/>
                </a:tc>
                <a:tc>
                  <a:txBody>
                    <a:bodyPr/>
                    <a:lstStyle/>
                    <a:p>
                      <a:r>
                        <a:rPr lang="en-GB" sz="1400" b="0" dirty="0">
                          <a:solidFill>
                            <a:schemeClr val="tx1"/>
                          </a:solidFill>
                        </a:rPr>
                        <a:t>11. Language </a:t>
                      </a:r>
                    </a:p>
                  </a:txBody>
                  <a:tcPr marT="45699" marB="45699"/>
                </a:tc>
                <a:tc>
                  <a:txBody>
                    <a:bodyPr/>
                    <a:lstStyle/>
                    <a:p>
                      <a:r>
                        <a:rPr lang="en-GB" sz="1400" b="0" dirty="0">
                          <a:solidFill>
                            <a:schemeClr val="tx1"/>
                          </a:solidFill>
                        </a:rPr>
                        <a:t>15. Address</a:t>
                      </a:r>
                      <a:r>
                        <a:rPr lang="en-GB" sz="1400" b="0" baseline="0" dirty="0">
                          <a:solidFill>
                            <a:schemeClr val="tx1"/>
                          </a:solidFill>
                        </a:rPr>
                        <a:t> of </a:t>
                      </a:r>
                      <a:r>
                        <a:rPr lang="en-GB" sz="1400" b="0" dirty="0">
                          <a:solidFill>
                            <a:schemeClr val="tx1"/>
                          </a:solidFill>
                        </a:rPr>
                        <a:t>Embassy in</a:t>
                      </a:r>
                      <a:r>
                        <a:rPr lang="en-GB" sz="1400" b="0" baseline="0" dirty="0">
                          <a:solidFill>
                            <a:schemeClr val="tx1"/>
                          </a:solidFill>
                        </a:rPr>
                        <a:t> the Host Country</a:t>
                      </a:r>
                      <a:endParaRPr lang="en-GB" sz="1400" b="0" dirty="0">
                        <a:solidFill>
                          <a:schemeClr val="tx1"/>
                        </a:solidFill>
                      </a:endParaRPr>
                    </a:p>
                  </a:txBody>
                  <a:tcPr marT="45699" marB="45699"/>
                </a:tc>
                <a:tc>
                  <a:txBody>
                    <a:bodyPr/>
                    <a:lstStyle/>
                    <a:p>
                      <a:endParaRPr lang="en-GB" sz="1400" b="0" dirty="0">
                        <a:solidFill>
                          <a:schemeClr val="tx1"/>
                        </a:solidFill>
                      </a:endParaRPr>
                    </a:p>
                  </a:txBody>
                  <a:tcPr marT="45699" marB="45699"/>
                </a:tc>
                <a:extLst>
                  <a:ext uri="{0D108BD9-81ED-4DB2-BD59-A6C34878D82A}">
                    <a16:rowId xmlns:a16="http://schemas.microsoft.com/office/drawing/2014/main" val="4123478081"/>
                  </a:ext>
                </a:extLst>
              </a:tr>
              <a:tr h="433994">
                <a:tc>
                  <a:txBody>
                    <a:bodyPr/>
                    <a:lstStyle/>
                    <a:p>
                      <a:r>
                        <a:rPr lang="en-GB" sz="1400" b="0" dirty="0">
                          <a:solidFill>
                            <a:schemeClr val="tx1"/>
                          </a:solidFill>
                        </a:rPr>
                        <a:t>4. Contact Person</a:t>
                      </a:r>
                    </a:p>
                  </a:txBody>
                  <a:tcPr marT="45699" marB="45699"/>
                </a:tc>
                <a:tc>
                  <a:txBody>
                    <a:bodyPr/>
                    <a:lstStyle/>
                    <a:p>
                      <a:r>
                        <a:rPr lang="en-GB" sz="1400" b="0" dirty="0">
                          <a:solidFill>
                            <a:schemeClr val="tx1"/>
                          </a:solidFill>
                        </a:rPr>
                        <a:t>8. Security Arrangement </a:t>
                      </a:r>
                    </a:p>
                  </a:txBody>
                  <a:tcPr marT="45699" marB="45699"/>
                </a:tc>
                <a:tc>
                  <a:txBody>
                    <a:bodyPr/>
                    <a:lstStyle/>
                    <a:p>
                      <a:r>
                        <a:rPr lang="en-GB" sz="1400" b="0" dirty="0">
                          <a:solidFill>
                            <a:schemeClr val="tx1"/>
                          </a:solidFill>
                        </a:rPr>
                        <a:t>12. Medical Facility </a:t>
                      </a:r>
                    </a:p>
                  </a:txBody>
                  <a:tcPr marT="45699" marB="45699"/>
                </a:tc>
                <a:tc>
                  <a:txBody>
                    <a:bodyPr/>
                    <a:lstStyle/>
                    <a:p>
                      <a:r>
                        <a:rPr lang="en-GB" sz="1400" b="0" dirty="0">
                          <a:solidFill>
                            <a:schemeClr val="tx1"/>
                          </a:solidFill>
                        </a:rPr>
                        <a:t>16.  Currency</a:t>
                      </a:r>
                      <a:r>
                        <a:rPr lang="en-GB" sz="1400" b="0" baseline="0" dirty="0">
                          <a:solidFill>
                            <a:schemeClr val="tx1"/>
                          </a:solidFill>
                        </a:rPr>
                        <a:t> and Cards</a:t>
                      </a:r>
                      <a:endParaRPr lang="en-GB" sz="1400" b="0" dirty="0">
                        <a:solidFill>
                          <a:schemeClr val="tx1"/>
                        </a:solidFill>
                      </a:endParaRPr>
                    </a:p>
                  </a:txBody>
                  <a:tcPr marT="45699" marB="45699"/>
                </a:tc>
                <a:tc>
                  <a:txBody>
                    <a:bodyPr/>
                    <a:lstStyle/>
                    <a:p>
                      <a:endParaRPr lang="en-GB" sz="1400" b="0" dirty="0">
                        <a:solidFill>
                          <a:schemeClr val="tx1"/>
                        </a:solidFill>
                      </a:endParaRPr>
                    </a:p>
                  </a:txBody>
                  <a:tcPr marT="45699" marB="45699"/>
                </a:tc>
                <a:extLst>
                  <a:ext uri="{0D108BD9-81ED-4DB2-BD59-A6C34878D82A}">
                    <a16:rowId xmlns:a16="http://schemas.microsoft.com/office/drawing/2014/main" val="128727231"/>
                  </a:ext>
                </a:extLst>
              </a:tr>
            </a:tbl>
          </a:graphicData>
        </a:graphic>
      </p:graphicFrame>
    </p:spTree>
    <p:extLst>
      <p:ext uri="{BB962C8B-B14F-4D97-AF65-F5344CB8AC3E}">
        <p14:creationId xmlns:p14="http://schemas.microsoft.com/office/powerpoint/2010/main" val="1029377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746763" y="18256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latin typeface="Bebas Neue Bold" panose="020B0606020202050201" pitchFamily="34" charset="0"/>
              </a:rPr>
              <a:t>CONCLUSION</a:t>
            </a:r>
          </a:p>
        </p:txBody>
      </p:sp>
      <p:sp>
        <p:nvSpPr>
          <p:cNvPr id="6" name="TextBox 5"/>
          <p:cNvSpPr txBox="1"/>
          <p:nvPr/>
        </p:nvSpPr>
        <p:spPr>
          <a:xfrm>
            <a:off x="746763" y="1912164"/>
            <a:ext cx="10683237" cy="4154984"/>
          </a:xfrm>
          <a:prstGeom prst="rect">
            <a:avLst/>
          </a:prstGeom>
          <a:noFill/>
        </p:spPr>
        <p:txBody>
          <a:bodyPr wrap="square" rtlCol="0">
            <a:spAutoFit/>
          </a:bodyPr>
          <a:lstStyle/>
          <a:p>
            <a:pPr marL="342900" indent="-342900" algn="just">
              <a:buFont typeface="Wingdings" panose="05000000000000000000" pitchFamily="2" charset="2"/>
              <a:buChar char="q"/>
            </a:pPr>
            <a:r>
              <a:rPr lang="en-GB" sz="2200" dirty="0"/>
              <a:t>In accordance with common practice of international and regional organizations in conducting officials meetings, standardization of official occasion (e.g. meetings) arrangement would bring benefits for the host country and participants in term of the level of attendance and the product of meetings (e.g. decisions, recommendations)</a:t>
            </a:r>
          </a:p>
          <a:p>
            <a:pPr marL="342900" indent="-342900" algn="just">
              <a:buFont typeface="Wingdings" panose="05000000000000000000" pitchFamily="2" charset="2"/>
              <a:buChar char="q"/>
            </a:pPr>
            <a:endParaRPr lang="en-GB" sz="2200" dirty="0"/>
          </a:p>
          <a:p>
            <a:pPr marL="342900" indent="-342900" algn="just">
              <a:buFont typeface="Wingdings" panose="05000000000000000000" pitchFamily="2" charset="2"/>
              <a:buChar char="q"/>
            </a:pPr>
            <a:r>
              <a:rPr lang="en-GB" sz="2200" dirty="0"/>
              <a:t>Better arrangements of official meetings would give clear picture for both Host Country and participants in preparing their respective preparation and procedures</a:t>
            </a:r>
          </a:p>
          <a:p>
            <a:pPr marL="342900" indent="-342900" algn="just">
              <a:buFont typeface="Wingdings" panose="05000000000000000000" pitchFamily="2" charset="2"/>
              <a:buChar char="q"/>
            </a:pPr>
            <a:endParaRPr lang="en-GB" sz="2200" dirty="0"/>
          </a:p>
          <a:p>
            <a:pPr marL="342900" indent="-342900" algn="just">
              <a:buFont typeface="Wingdings" panose="05000000000000000000" pitchFamily="2" charset="2"/>
              <a:buChar char="q"/>
            </a:pPr>
            <a:r>
              <a:rPr lang="en-GB" sz="2200" dirty="0"/>
              <a:t>It would be expected that with standardized meeting arrangements would give more ease in conducting and facilitating any official meetings in the future.</a:t>
            </a:r>
          </a:p>
          <a:p>
            <a:pPr algn="just"/>
            <a:endParaRPr lang="en-GB" sz="2200" dirty="0"/>
          </a:p>
          <a:p>
            <a:pPr algn="just"/>
            <a:endParaRPr lang="en-GB" sz="2200" dirty="0"/>
          </a:p>
        </p:txBody>
      </p:sp>
    </p:spTree>
    <p:extLst>
      <p:ext uri="{BB962C8B-B14F-4D97-AF65-F5344CB8AC3E}">
        <p14:creationId xmlns:p14="http://schemas.microsoft.com/office/powerpoint/2010/main" val="2518985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746763" y="18256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latin typeface="Bebas Neue Bold" panose="020B0606020202050201" pitchFamily="34" charset="0"/>
              </a:rPr>
              <a:t>RECOMMENDATION</a:t>
            </a:r>
          </a:p>
        </p:txBody>
      </p:sp>
      <p:sp>
        <p:nvSpPr>
          <p:cNvPr id="6" name="TextBox 5"/>
          <p:cNvSpPr txBox="1"/>
          <p:nvPr/>
        </p:nvSpPr>
        <p:spPr>
          <a:xfrm>
            <a:off x="746763" y="1912164"/>
            <a:ext cx="10683237" cy="2800767"/>
          </a:xfrm>
          <a:prstGeom prst="rect">
            <a:avLst/>
          </a:prstGeom>
          <a:noFill/>
        </p:spPr>
        <p:txBody>
          <a:bodyPr wrap="square" rtlCol="0">
            <a:spAutoFit/>
          </a:bodyPr>
          <a:lstStyle/>
          <a:p>
            <a:pPr marL="457200" indent="-457200" algn="just">
              <a:buFont typeface="+mj-lt"/>
              <a:buAutoNum type="arabicPeriod"/>
            </a:pPr>
            <a:r>
              <a:rPr lang="en-GB" sz="2200" dirty="0"/>
              <a:t>To note and appreciate the proposal of meeting arrangements, i.e. hospitality arrangement, layout of meeting room, immigration and document of informative note as part of having standardization of  meeting arrangements in the CTI-CFF</a:t>
            </a:r>
          </a:p>
          <a:p>
            <a:pPr marL="457200" indent="-457200" algn="just">
              <a:buFont typeface="+mj-lt"/>
              <a:buAutoNum type="arabicPeriod"/>
            </a:pPr>
            <a:endParaRPr lang="en-GB" sz="2200" dirty="0"/>
          </a:p>
          <a:p>
            <a:pPr marL="457200" indent="-457200" algn="just">
              <a:buFont typeface="+mj-lt"/>
              <a:buAutoNum type="arabicPeriod"/>
            </a:pPr>
            <a:r>
              <a:rPr lang="en-GB" sz="2200" dirty="0"/>
              <a:t>To acknowledge </a:t>
            </a:r>
            <a:r>
              <a:rPr lang="en-GB" sz="2200"/>
              <a:t>and confirm </a:t>
            </a:r>
            <a:r>
              <a:rPr lang="en-GB" sz="2200" dirty="0"/>
              <a:t>the proposal to be taken into consideration by the Host Country of future official meetings for further arrangement and preparations</a:t>
            </a:r>
          </a:p>
          <a:p>
            <a:pPr algn="just"/>
            <a:endParaRPr lang="en-GB" sz="2200" dirty="0"/>
          </a:p>
          <a:p>
            <a:pPr algn="just"/>
            <a:r>
              <a:rPr lang="en-GB" sz="2200" dirty="0"/>
              <a:t> </a:t>
            </a:r>
          </a:p>
        </p:txBody>
      </p:sp>
    </p:spTree>
    <p:extLst>
      <p:ext uri="{BB962C8B-B14F-4D97-AF65-F5344CB8AC3E}">
        <p14:creationId xmlns:p14="http://schemas.microsoft.com/office/powerpoint/2010/main" val="2737054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9618"/>
          </a:xfrm>
        </p:spPr>
      </p:pic>
    </p:spTree>
    <p:extLst>
      <p:ext uri="{BB962C8B-B14F-4D97-AF65-F5344CB8AC3E}">
        <p14:creationId xmlns:p14="http://schemas.microsoft.com/office/powerpoint/2010/main" val="912884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838203" y="36512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Bebas Neue Bold" panose="020B0606020202050201" pitchFamily="34" charset="0"/>
              </a:rPr>
              <a:t>OUTLINE</a:t>
            </a:r>
          </a:p>
        </p:txBody>
      </p:sp>
      <p:sp>
        <p:nvSpPr>
          <p:cNvPr id="6" name="TextBox 5"/>
          <p:cNvSpPr txBox="1"/>
          <p:nvPr/>
        </p:nvSpPr>
        <p:spPr>
          <a:xfrm>
            <a:off x="838200" y="1690688"/>
            <a:ext cx="10045521" cy="5078313"/>
          </a:xfrm>
          <a:prstGeom prst="rect">
            <a:avLst/>
          </a:prstGeom>
          <a:noFill/>
        </p:spPr>
        <p:txBody>
          <a:bodyPr wrap="square" rtlCol="0">
            <a:spAutoFit/>
          </a:bodyPr>
          <a:lstStyle/>
          <a:p>
            <a:pPr marL="514350" indent="-514350">
              <a:buFont typeface="+mj-lt"/>
              <a:buAutoNum type="arabicPeriod"/>
            </a:pPr>
            <a:r>
              <a:rPr lang="en-US" sz="3200" dirty="0"/>
              <a:t>Background</a:t>
            </a:r>
          </a:p>
          <a:p>
            <a:pPr marL="514350" indent="-514350">
              <a:buFont typeface="+mj-lt"/>
              <a:buAutoNum type="arabicPeriod"/>
            </a:pPr>
            <a:r>
              <a:rPr lang="en-US" sz="3200" dirty="0"/>
              <a:t>Objectives</a:t>
            </a:r>
          </a:p>
          <a:p>
            <a:pPr marL="514350" indent="-514350">
              <a:buFont typeface="+mj-lt"/>
              <a:buAutoNum type="arabicPeriod"/>
            </a:pPr>
            <a:r>
              <a:rPr lang="en-US" sz="3200" dirty="0"/>
              <a:t>Proposal on Meeting Arrangements</a:t>
            </a:r>
          </a:p>
          <a:p>
            <a:pPr marL="971550" lvl="1" indent="-514350">
              <a:buFont typeface="Arial" panose="020B0604020202020204" pitchFamily="34" charset="0"/>
              <a:buChar char="•"/>
            </a:pPr>
            <a:r>
              <a:rPr lang="en-US" sz="3200" dirty="0"/>
              <a:t>Hospitality Arrangement by the Host Country</a:t>
            </a:r>
          </a:p>
          <a:p>
            <a:pPr marL="971550" lvl="1" indent="-514350">
              <a:buFont typeface="Arial" panose="020B0604020202020204" pitchFamily="34" charset="0"/>
              <a:buChar char="•"/>
            </a:pPr>
            <a:r>
              <a:rPr lang="en-US" sz="3200" dirty="0"/>
              <a:t>Layout of Meeting Room</a:t>
            </a:r>
          </a:p>
          <a:p>
            <a:pPr marL="971550" lvl="1" indent="-514350">
              <a:buFont typeface="Arial" panose="020B0604020202020204" pitchFamily="34" charset="0"/>
              <a:buChar char="•"/>
            </a:pPr>
            <a:r>
              <a:rPr lang="en-US" sz="3200" dirty="0"/>
              <a:t>Immigration</a:t>
            </a:r>
          </a:p>
          <a:p>
            <a:pPr marL="971550" lvl="1" indent="-514350">
              <a:buFont typeface="Arial" panose="020B0604020202020204" pitchFamily="34" charset="0"/>
              <a:buChar char="•"/>
            </a:pPr>
            <a:r>
              <a:rPr lang="en-US" sz="3200" dirty="0"/>
              <a:t>Informative Notes</a:t>
            </a:r>
          </a:p>
          <a:p>
            <a:pPr marL="514350" indent="-514350">
              <a:buFont typeface="+mj-lt"/>
              <a:buAutoNum type="arabicPeriod"/>
            </a:pPr>
            <a:r>
              <a:rPr lang="en-US" sz="3200" dirty="0"/>
              <a:t>Conclusion</a:t>
            </a:r>
          </a:p>
          <a:p>
            <a:pPr marL="514350" indent="-514350">
              <a:buFont typeface="+mj-lt"/>
              <a:buAutoNum type="arabicPeriod"/>
            </a:pPr>
            <a:r>
              <a:rPr lang="en-US" sz="3200" dirty="0"/>
              <a:t>Recommendations</a:t>
            </a:r>
          </a:p>
          <a:p>
            <a:endParaRPr lang="en-US" dirty="0">
              <a:solidFill>
                <a:srgbClr val="028184"/>
              </a:solidFill>
            </a:endParaRPr>
          </a:p>
          <a:p>
            <a:endParaRPr lang="en-US" dirty="0">
              <a:solidFill>
                <a:srgbClr val="028184"/>
              </a:solidFill>
            </a:endParaRPr>
          </a:p>
        </p:txBody>
      </p:sp>
    </p:spTree>
    <p:extLst>
      <p:ext uri="{BB962C8B-B14F-4D97-AF65-F5344CB8AC3E}">
        <p14:creationId xmlns:p14="http://schemas.microsoft.com/office/powerpoint/2010/main" val="719885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838203" y="36512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Bebas Neue Bold" panose="020B0606020202050201" pitchFamily="34" charset="0"/>
              </a:rPr>
              <a:t>BACKGROUND</a:t>
            </a:r>
          </a:p>
        </p:txBody>
      </p:sp>
      <p:sp>
        <p:nvSpPr>
          <p:cNvPr id="6" name="TextBox 5"/>
          <p:cNvSpPr txBox="1"/>
          <p:nvPr/>
        </p:nvSpPr>
        <p:spPr>
          <a:xfrm>
            <a:off x="838200" y="1690688"/>
            <a:ext cx="10045521" cy="4832092"/>
          </a:xfrm>
          <a:prstGeom prst="rect">
            <a:avLst/>
          </a:prstGeom>
          <a:noFill/>
        </p:spPr>
        <p:txBody>
          <a:bodyPr wrap="square" rtlCol="0">
            <a:spAutoFit/>
          </a:bodyPr>
          <a:lstStyle/>
          <a:p>
            <a:pPr algn="just"/>
            <a:r>
              <a:rPr lang="en-GB" sz="2800" dirty="0"/>
              <a:t>Throughout international fora, and across cultures, special importance has been placed on dealing with people in particular positions of influence and importance at the official occasions or meetings of international and regional organizations.</a:t>
            </a:r>
          </a:p>
          <a:p>
            <a:pPr algn="just"/>
            <a:endParaRPr lang="en-GB" sz="2800" dirty="0"/>
          </a:p>
          <a:p>
            <a:pPr algn="just"/>
            <a:r>
              <a:rPr lang="en-GB" sz="2800" dirty="0"/>
              <a:t>It is the art of ensuring that official occasions (e.g. meetings) are planned and conducted in cordially manners by providing the delegates from member countries with facilities for their better arrangements </a:t>
            </a:r>
          </a:p>
          <a:p>
            <a:pPr algn="just"/>
            <a:endParaRPr lang="en-GB" sz="2800" dirty="0"/>
          </a:p>
          <a:p>
            <a:pPr algn="just"/>
            <a:endParaRPr lang="en-US" sz="2800" dirty="0"/>
          </a:p>
        </p:txBody>
      </p:sp>
    </p:spTree>
    <p:extLst>
      <p:ext uri="{BB962C8B-B14F-4D97-AF65-F5344CB8AC3E}">
        <p14:creationId xmlns:p14="http://schemas.microsoft.com/office/powerpoint/2010/main" val="2190091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55" y="0"/>
            <a:ext cx="12195655" cy="6858000"/>
          </a:xfrm>
        </p:spPr>
      </p:pic>
      <p:sp>
        <p:nvSpPr>
          <p:cNvPr id="5" name="Title 1"/>
          <p:cNvSpPr txBox="1">
            <a:spLocks/>
          </p:cNvSpPr>
          <p:nvPr/>
        </p:nvSpPr>
        <p:spPr>
          <a:xfrm>
            <a:off x="834548" y="36512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Bebas Neue Bold" panose="020B0606020202050201" pitchFamily="34" charset="0"/>
              </a:rPr>
              <a:t>OBJECTIVES</a:t>
            </a:r>
          </a:p>
        </p:txBody>
      </p:sp>
      <p:sp>
        <p:nvSpPr>
          <p:cNvPr id="6" name="TextBox 5"/>
          <p:cNvSpPr txBox="1"/>
          <p:nvPr/>
        </p:nvSpPr>
        <p:spPr>
          <a:xfrm>
            <a:off x="834545" y="1690688"/>
            <a:ext cx="10045521" cy="3046988"/>
          </a:xfrm>
          <a:prstGeom prst="rect">
            <a:avLst/>
          </a:prstGeom>
          <a:noFill/>
        </p:spPr>
        <p:txBody>
          <a:bodyPr wrap="square" rtlCol="0">
            <a:spAutoFit/>
          </a:bodyPr>
          <a:lstStyle/>
          <a:p>
            <a:pPr marL="514350" indent="-514350" algn="just">
              <a:buFont typeface="+mj-lt"/>
              <a:buAutoNum type="arabicPeriod"/>
            </a:pPr>
            <a:r>
              <a:rPr lang="en-GB" sz="3200" dirty="0"/>
              <a:t>To give guidelines for the Host Country/Organizing Committee in conducting official occasion as well as for Participants for their ease reference</a:t>
            </a:r>
          </a:p>
          <a:p>
            <a:pPr marL="514350" indent="-514350" algn="just">
              <a:buFont typeface="+mj-lt"/>
              <a:buAutoNum type="arabicPeriod"/>
            </a:pPr>
            <a:endParaRPr lang="en-GB" sz="3200" dirty="0"/>
          </a:p>
          <a:p>
            <a:pPr marL="514350" indent="-514350" algn="just">
              <a:buFont typeface="+mj-lt"/>
              <a:buAutoNum type="arabicPeriod"/>
            </a:pPr>
            <a:r>
              <a:rPr lang="en-GB" sz="3200" dirty="0"/>
              <a:t> to standardize the way of events’ administrative arrangements </a:t>
            </a:r>
            <a:endParaRPr lang="en-US" sz="3200" dirty="0"/>
          </a:p>
        </p:txBody>
      </p:sp>
    </p:spTree>
    <p:extLst>
      <p:ext uri="{BB962C8B-B14F-4D97-AF65-F5344CB8AC3E}">
        <p14:creationId xmlns:p14="http://schemas.microsoft.com/office/powerpoint/2010/main" val="2625455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838200" y="454028"/>
            <a:ext cx="10515600" cy="1325563"/>
          </a:xfrm>
          <a:prstGeom prst="rect">
            <a:avLst/>
          </a:prstGeom>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Bebas Neue Bold" panose="020B0606020202050201" pitchFamily="34" charset="0"/>
              </a:rPr>
              <a:t>PROPOSAL OF MEETING ARRANGEMENTS:</a:t>
            </a:r>
          </a:p>
          <a:p>
            <a:r>
              <a:rPr lang="en-US" b="1" dirty="0">
                <a:latin typeface="Bebas Neue Bold" panose="020B0606020202050201" pitchFamily="34" charset="0"/>
              </a:rPr>
              <a:t>1) HOSPITALITY ARRANGEMENT BY THE HOST COUNTRY</a:t>
            </a:r>
          </a:p>
        </p:txBody>
      </p:sp>
      <p:sp>
        <p:nvSpPr>
          <p:cNvPr id="6" name="TextBox 5"/>
          <p:cNvSpPr txBox="1"/>
          <p:nvPr/>
        </p:nvSpPr>
        <p:spPr>
          <a:xfrm>
            <a:off x="838200" y="1864287"/>
            <a:ext cx="10045521" cy="4493538"/>
          </a:xfrm>
          <a:prstGeom prst="rect">
            <a:avLst/>
          </a:prstGeom>
          <a:noFill/>
        </p:spPr>
        <p:txBody>
          <a:bodyPr wrap="square" rtlCol="0">
            <a:spAutoFit/>
          </a:bodyPr>
          <a:lstStyle/>
          <a:p>
            <a:pPr algn="just"/>
            <a:r>
              <a:rPr lang="en-US" sz="2200" dirty="0"/>
              <a:t>It is a common practice in the international/regional organizations and in foreign affairs that the Host Country to provide hospitality for the delegates/officials attending official occasions, in particular for the level of Senior Officials and Ministers level</a:t>
            </a:r>
          </a:p>
          <a:p>
            <a:pPr algn="just"/>
            <a:endParaRPr lang="en-US" sz="2200" dirty="0"/>
          </a:p>
          <a:p>
            <a:pPr algn="just"/>
            <a:r>
              <a:rPr lang="en-US" sz="2200" dirty="0"/>
              <a:t>It is with a view of having </a:t>
            </a:r>
            <a:r>
              <a:rPr lang="en-US" sz="2200" b="1" i="1" u="sng" dirty="0"/>
              <a:t>hospitality extended by the Host Country </a:t>
            </a:r>
            <a:r>
              <a:rPr lang="en-US" sz="2200" dirty="0"/>
              <a:t>in order to build mutual relation with the participants/delegates </a:t>
            </a:r>
            <a:r>
              <a:rPr lang="en-US" sz="2200" b="1" i="1" u="sng" dirty="0"/>
              <a:t>from member countries </a:t>
            </a:r>
            <a:r>
              <a:rPr lang="en-US" sz="2200" dirty="0"/>
              <a:t>during their stay for attending the official meetings.</a:t>
            </a:r>
          </a:p>
          <a:p>
            <a:pPr algn="just"/>
            <a:endParaRPr lang="en-US" sz="2200" dirty="0"/>
          </a:p>
          <a:p>
            <a:pPr algn="just"/>
            <a:r>
              <a:rPr lang="en-US" sz="2200" dirty="0"/>
              <a:t>In this regard, the proposal of hospitality would be only related with the </a:t>
            </a:r>
            <a:r>
              <a:rPr lang="en-US" sz="2200" b="1" u="sng" dirty="0"/>
              <a:t>hotel accommodation </a:t>
            </a:r>
            <a:r>
              <a:rPr lang="en-US" sz="2200" dirty="0"/>
              <a:t>to be extended by the Host Country.</a:t>
            </a:r>
          </a:p>
          <a:p>
            <a:endParaRPr lang="en-US" sz="2200" dirty="0"/>
          </a:p>
          <a:p>
            <a:endParaRPr lang="en-US" sz="2200" dirty="0"/>
          </a:p>
          <a:p>
            <a:r>
              <a:rPr lang="en-US" sz="2200" dirty="0"/>
              <a:t> </a:t>
            </a:r>
          </a:p>
        </p:txBody>
      </p:sp>
    </p:spTree>
    <p:extLst>
      <p:ext uri="{BB962C8B-B14F-4D97-AF65-F5344CB8AC3E}">
        <p14:creationId xmlns:p14="http://schemas.microsoft.com/office/powerpoint/2010/main" val="3431457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840027" y="196109"/>
            <a:ext cx="10515600" cy="10021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a:latin typeface="Bebas Neue Bold" panose="020B0606020202050201" pitchFamily="34" charset="0"/>
              </a:rPr>
              <a:t>PROPOSAL OF MEETING ARRANGEMENTS:</a:t>
            </a:r>
          </a:p>
          <a:p>
            <a:r>
              <a:rPr lang="en-US" sz="2800" b="1" dirty="0">
                <a:latin typeface="Bebas Neue Bold" panose="020B0606020202050201" pitchFamily="34" charset="0"/>
              </a:rPr>
              <a:t>1) HOSPITALITY ARRANGEMENT BY THE HOST COUNTRY (CONT’D)</a:t>
            </a:r>
          </a:p>
        </p:txBody>
      </p:sp>
      <p:sp>
        <p:nvSpPr>
          <p:cNvPr id="6" name="TextBox 5"/>
          <p:cNvSpPr txBox="1"/>
          <p:nvPr/>
        </p:nvSpPr>
        <p:spPr>
          <a:xfrm>
            <a:off x="343629" y="1201189"/>
            <a:ext cx="11543571" cy="4770537"/>
          </a:xfrm>
          <a:prstGeom prst="rect">
            <a:avLst/>
          </a:prstGeom>
          <a:noFill/>
        </p:spPr>
        <p:txBody>
          <a:bodyPr wrap="square" rtlCol="0">
            <a:spAutoFit/>
          </a:bodyPr>
          <a:lstStyle/>
          <a:p>
            <a:r>
              <a:rPr lang="en-US" sz="1600" dirty="0"/>
              <a:t>The proposal enlightens that the Host Country will cover who will be accommodated and hotel accommodation along with its services from </a:t>
            </a:r>
            <a:r>
              <a:rPr lang="en-US" sz="1600" b="1" i="1" u="sng" dirty="0"/>
              <a:t>Member Countries.</a:t>
            </a:r>
          </a:p>
          <a:p>
            <a:endParaRPr lang="en-US" sz="1600" dirty="0"/>
          </a:p>
          <a:p>
            <a:r>
              <a:rPr lang="en-US" sz="1600" b="1" u="sng" dirty="0"/>
              <a:t>Who:</a:t>
            </a:r>
          </a:p>
          <a:p>
            <a:r>
              <a:rPr lang="en-US" sz="1600" dirty="0"/>
              <a:t>Ministerial Meeting          : Minister + 2 officials (e.g. Minister + Advisor/Expert Staff to Minister + 1 from SOM)</a:t>
            </a:r>
          </a:p>
          <a:p>
            <a:r>
              <a:rPr lang="en-US" sz="1600" dirty="0"/>
              <a:t>Senior Officials’ Meeting : Senior Officials + 1 officials (e.g. Senior Officials + Director/Deputy Director related to the field)</a:t>
            </a:r>
          </a:p>
          <a:p>
            <a:r>
              <a:rPr lang="en-US" sz="1600" dirty="0"/>
              <a:t>Regional Secretariat         : Executive Director</a:t>
            </a:r>
          </a:p>
          <a:p>
            <a:endParaRPr lang="en-US" sz="1600" i="1" dirty="0"/>
          </a:p>
          <a:p>
            <a:r>
              <a:rPr lang="en-US" sz="1600" i="1" dirty="0"/>
              <a:t>In case the meetings, i.e. MM and SOM are held back-to-back, then the three (3) officials to be accommodated at the MM are the same officials to be accommodated at the SOM). However, it may be noted that the hospitality extended by the Host Country may vary depends on their budget allocation. </a:t>
            </a:r>
          </a:p>
          <a:p>
            <a:endParaRPr lang="en-US" sz="1600" dirty="0"/>
          </a:p>
          <a:p>
            <a:r>
              <a:rPr lang="en-US" sz="1600" b="1" u="sng" dirty="0"/>
              <a:t>Hotel accommodation:</a:t>
            </a:r>
          </a:p>
          <a:p>
            <a:r>
              <a:rPr lang="en-US" sz="1600" dirty="0"/>
              <a:t>a) Number of Nights: it will depends on the days’ of meeting. Cost of accommodation to be paid by host a day before the meeting to the final day of meeting. Any day before/after those sated dates/days will be borne by the participants.</a:t>
            </a:r>
          </a:p>
          <a:p>
            <a:r>
              <a:rPr lang="en-US" sz="1600" dirty="0"/>
              <a:t>b) Services: </a:t>
            </a:r>
          </a:p>
          <a:p>
            <a:pPr marL="800100" lvl="1" indent="-342900">
              <a:buFont typeface="Wingdings" panose="05000000000000000000" pitchFamily="2" charset="2"/>
              <a:buChar char="q"/>
            </a:pPr>
            <a:r>
              <a:rPr lang="en-GB" sz="1600" dirty="0"/>
              <a:t>Hospitality for Heads of state and government and for Ministers will cover all meals, laundry service, and local telephone calls. </a:t>
            </a:r>
          </a:p>
          <a:p>
            <a:pPr marL="800100" lvl="1" indent="-342900">
              <a:buFont typeface="Wingdings" panose="05000000000000000000" pitchFamily="2" charset="2"/>
              <a:buChar char="q"/>
            </a:pPr>
            <a:r>
              <a:rPr lang="en-GB" sz="1600" dirty="0"/>
              <a:t>Hospitality will not include beverages from the bar, extra meals, alcoholic drinks, international telephone calls and tobacco. All extra charges not covered in the hospitality will be settled at the time of check out.</a:t>
            </a:r>
            <a:endParaRPr lang="en-US" sz="1600" dirty="0"/>
          </a:p>
        </p:txBody>
      </p:sp>
    </p:spTree>
    <p:extLst>
      <p:ext uri="{BB962C8B-B14F-4D97-AF65-F5344CB8AC3E}">
        <p14:creationId xmlns:p14="http://schemas.microsoft.com/office/powerpoint/2010/main" val="3779986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746763" y="18256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latin typeface="Bebas Neue Bold" panose="020B0606020202050201" pitchFamily="34" charset="0"/>
              </a:rPr>
              <a:t>PROPOSAL OF MEETING ARRANGEMENTS:</a:t>
            </a:r>
          </a:p>
          <a:p>
            <a:r>
              <a:rPr lang="en-US" sz="4000" b="1" dirty="0">
                <a:latin typeface="Bebas Neue Bold" panose="020B0606020202050201" pitchFamily="34" charset="0"/>
              </a:rPr>
              <a:t>2) LAYOUT OF MEETING ROOM</a:t>
            </a:r>
          </a:p>
        </p:txBody>
      </p:sp>
      <p:sp>
        <p:nvSpPr>
          <p:cNvPr id="6" name="TextBox 5"/>
          <p:cNvSpPr txBox="1"/>
          <p:nvPr/>
        </p:nvSpPr>
        <p:spPr>
          <a:xfrm>
            <a:off x="746762" y="1508126"/>
            <a:ext cx="10683237" cy="5355312"/>
          </a:xfrm>
          <a:prstGeom prst="rect">
            <a:avLst/>
          </a:prstGeom>
          <a:noFill/>
        </p:spPr>
        <p:txBody>
          <a:bodyPr wrap="square" rtlCol="0">
            <a:spAutoFit/>
          </a:bodyPr>
          <a:lstStyle/>
          <a:p>
            <a:pPr marL="285750" indent="-285750">
              <a:buFont typeface="Wingdings" panose="05000000000000000000" pitchFamily="2" charset="2"/>
              <a:buChar char="q"/>
            </a:pPr>
            <a:r>
              <a:rPr lang="en-US" dirty="0"/>
              <a:t>As of common practice in the international and regional fora, the layout of meeting room </a:t>
            </a:r>
            <a:r>
              <a:rPr lang="en-GB" dirty="0"/>
              <a:t>is required to be arranged with U-Type seating format, as displayed at next slide) </a:t>
            </a:r>
          </a:p>
          <a:p>
            <a:pPr marL="285750" indent="-285750">
              <a:buFont typeface="Wingdings" panose="05000000000000000000" pitchFamily="2" charset="2"/>
              <a:buChar char="q"/>
            </a:pPr>
            <a:endParaRPr lang="en-GB" dirty="0"/>
          </a:p>
          <a:p>
            <a:pPr marL="285750" indent="-285750">
              <a:buFont typeface="Wingdings" panose="05000000000000000000" pitchFamily="2" charset="2"/>
              <a:buChar char="q"/>
            </a:pPr>
            <a:r>
              <a:rPr lang="en-GB" dirty="0"/>
              <a:t>For each Member Country (to be arranged in alphabetical order), there would be two front seats for member of Committee of Senior Officials, and four back seats for the rest member of delegation. The Head Table shall be presided by Chairman, and Executive Director on his left side. </a:t>
            </a:r>
          </a:p>
          <a:p>
            <a:pPr marL="285750" indent="-285750">
              <a:buFont typeface="Wingdings" panose="05000000000000000000" pitchFamily="2" charset="2"/>
              <a:buChar char="q"/>
            </a:pPr>
            <a:endParaRPr lang="en-GB" dirty="0"/>
          </a:p>
          <a:p>
            <a:pPr marL="285750" indent="-285750">
              <a:buFont typeface="Wingdings" panose="05000000000000000000" pitchFamily="2" charset="2"/>
              <a:buChar char="q"/>
            </a:pPr>
            <a:r>
              <a:rPr lang="en-GB" dirty="0"/>
              <a:t>Meeting Room should be equipped with as follows:</a:t>
            </a:r>
          </a:p>
          <a:p>
            <a:pPr marL="800100" lvl="1" indent="-342900">
              <a:buFont typeface="Wingdings" panose="05000000000000000000" pitchFamily="2" charset="2"/>
              <a:buChar char="v"/>
            </a:pPr>
            <a:r>
              <a:rPr lang="en-GB" dirty="0"/>
              <a:t>Banner/Backdrop, standing flags and table flags</a:t>
            </a:r>
          </a:p>
          <a:p>
            <a:pPr marL="800100" lvl="1" indent="-342900">
              <a:buFont typeface="Wingdings" panose="05000000000000000000" pitchFamily="2" charset="2"/>
              <a:buChar char="v"/>
            </a:pPr>
            <a:r>
              <a:rPr lang="en-GB" dirty="0"/>
              <a:t>Head table (i.e. Chair, Co-Chair and Executive Director) and country's name at their respective table</a:t>
            </a:r>
          </a:p>
          <a:p>
            <a:pPr marL="800100" lvl="1" indent="-342900">
              <a:buFont typeface="Wingdings" panose="05000000000000000000" pitchFamily="2" charset="2"/>
              <a:buChar char="v"/>
            </a:pPr>
            <a:r>
              <a:rPr lang="en-GB" dirty="0"/>
              <a:t>clear sound system equipment along with sufficient amount of microphone (i.e. each of table shall be equipped with microphone)</a:t>
            </a:r>
          </a:p>
          <a:p>
            <a:pPr marL="800100" lvl="1" indent="-342900">
              <a:buFont typeface="Wingdings" panose="05000000000000000000" pitchFamily="2" charset="2"/>
              <a:buChar char="v"/>
            </a:pPr>
            <a:r>
              <a:rPr lang="en-GB" dirty="0"/>
              <a:t>high resolution LCD Projector and White Screen</a:t>
            </a:r>
          </a:p>
          <a:p>
            <a:pPr marL="800100" lvl="1" indent="-342900">
              <a:buFont typeface="Wingdings" panose="05000000000000000000" pitchFamily="2" charset="2"/>
              <a:buChar char="v"/>
            </a:pPr>
            <a:r>
              <a:rPr lang="en-GB" dirty="0"/>
              <a:t>Television at the front of head table for the Chair to look for the proceeding</a:t>
            </a:r>
          </a:p>
          <a:p>
            <a:pPr marL="800100" lvl="1" indent="-342900">
              <a:buFont typeface="Wingdings" panose="05000000000000000000" pitchFamily="2" charset="2"/>
              <a:buChar char="v"/>
            </a:pPr>
            <a:r>
              <a:rPr lang="en-GB" dirty="0"/>
              <a:t>sufficient amount of stationaries (book notes, pencil, pens, staples, etc.)</a:t>
            </a:r>
          </a:p>
          <a:p>
            <a:pPr marL="800100" lvl="1" indent="-342900">
              <a:buFont typeface="Wingdings" panose="05000000000000000000" pitchFamily="2" charset="2"/>
              <a:buChar char="v"/>
            </a:pPr>
            <a:r>
              <a:rPr lang="en-GB" dirty="0"/>
              <a:t>internet connection if possible</a:t>
            </a:r>
          </a:p>
          <a:p>
            <a:pPr marL="800100" lvl="1" indent="-342900">
              <a:buFont typeface="Wingdings" panose="05000000000000000000" pitchFamily="2" charset="2"/>
              <a:buChar char="v"/>
            </a:pPr>
            <a:r>
              <a:rPr lang="en-GB" dirty="0"/>
              <a:t>Sound Engineering should be in stand by position at their own equipment </a:t>
            </a:r>
          </a:p>
          <a:p>
            <a:pPr marL="800100" lvl="1" indent="-342900">
              <a:buFont typeface="Wingdings" panose="05000000000000000000" pitchFamily="2" charset="2"/>
              <a:buChar char="v"/>
            </a:pPr>
            <a:endParaRPr lang="en-GB" dirty="0"/>
          </a:p>
          <a:p>
            <a:endParaRPr lang="en-GB" dirty="0"/>
          </a:p>
        </p:txBody>
      </p:sp>
    </p:spTree>
    <p:extLst>
      <p:ext uri="{BB962C8B-B14F-4D97-AF65-F5344CB8AC3E}">
        <p14:creationId xmlns:p14="http://schemas.microsoft.com/office/powerpoint/2010/main" val="4118506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746763" y="182563"/>
            <a:ext cx="3187284" cy="1325563"/>
          </a:xfrm>
          <a:prstGeom prst="rect">
            <a:avLst/>
          </a:prstGeom>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latin typeface="Bebas Neue Bold" panose="020B0606020202050201" pitchFamily="34" charset="0"/>
              </a:rPr>
              <a:t>Proposal of Meeting Arrangements:</a:t>
            </a:r>
          </a:p>
          <a:p>
            <a:r>
              <a:rPr lang="en-US" sz="4000" b="1" dirty="0">
                <a:latin typeface="Bebas Neue Bold" panose="020B0606020202050201" pitchFamily="34" charset="0"/>
              </a:rPr>
              <a:t>2) Layout of Meeting Room</a:t>
            </a:r>
          </a:p>
        </p:txBody>
      </p:sp>
      <p:sp>
        <p:nvSpPr>
          <p:cNvPr id="6" name="TextBox 5"/>
          <p:cNvSpPr txBox="1"/>
          <p:nvPr/>
        </p:nvSpPr>
        <p:spPr>
          <a:xfrm>
            <a:off x="746763" y="2475689"/>
            <a:ext cx="10683237" cy="369332"/>
          </a:xfrm>
          <a:prstGeom prst="rect">
            <a:avLst/>
          </a:prstGeom>
          <a:noFill/>
        </p:spPr>
        <p:txBody>
          <a:bodyPr wrap="square" rtlCol="0">
            <a:spAutoFit/>
          </a:bodyPr>
          <a:lstStyle/>
          <a:p>
            <a:endParaRPr lang="en-GB"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428" y="0"/>
            <a:ext cx="12270084" cy="6857999"/>
          </a:xfrm>
          <a:prstGeom prst="rect">
            <a:avLst/>
          </a:prstGeom>
        </p:spPr>
      </p:pic>
    </p:spTree>
    <p:extLst>
      <p:ext uri="{BB962C8B-B14F-4D97-AF65-F5344CB8AC3E}">
        <p14:creationId xmlns:p14="http://schemas.microsoft.com/office/powerpoint/2010/main" val="749830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746763" y="18256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latin typeface="Bebas Neue Bold" panose="020B0606020202050201" pitchFamily="34" charset="0"/>
              </a:rPr>
              <a:t>PROPOSAL OF MEETING ARRANGEMENTS:</a:t>
            </a:r>
          </a:p>
          <a:p>
            <a:r>
              <a:rPr lang="en-US" sz="4000" b="1" dirty="0">
                <a:latin typeface="Bebas Neue Bold" panose="020B0606020202050201" pitchFamily="34" charset="0"/>
              </a:rPr>
              <a:t>3) IMMIGRATION</a:t>
            </a:r>
          </a:p>
        </p:txBody>
      </p:sp>
      <p:sp>
        <p:nvSpPr>
          <p:cNvPr id="6" name="TextBox 5"/>
          <p:cNvSpPr txBox="1"/>
          <p:nvPr/>
        </p:nvSpPr>
        <p:spPr>
          <a:xfrm>
            <a:off x="746763" y="1912164"/>
            <a:ext cx="10683237" cy="4493538"/>
          </a:xfrm>
          <a:prstGeom prst="rect">
            <a:avLst/>
          </a:prstGeom>
          <a:noFill/>
        </p:spPr>
        <p:txBody>
          <a:bodyPr wrap="square" rtlCol="0">
            <a:spAutoFit/>
          </a:bodyPr>
          <a:lstStyle/>
          <a:p>
            <a:pPr algn="just"/>
            <a:r>
              <a:rPr lang="en-GB" sz="2200" dirty="0"/>
              <a:t>It is well known that the visa requirement would one of most important procedures for the participants attending any official occasions. In this regard, it is proposed as of follows:</a:t>
            </a:r>
          </a:p>
          <a:p>
            <a:pPr algn="just"/>
            <a:endParaRPr lang="en-GB" sz="2200" dirty="0"/>
          </a:p>
          <a:p>
            <a:pPr marL="342900" indent="-342900" algn="just">
              <a:buFont typeface="Wingdings" panose="05000000000000000000" pitchFamily="2" charset="2"/>
              <a:buChar char="q"/>
            </a:pPr>
            <a:r>
              <a:rPr lang="en-GB" sz="2200" dirty="0"/>
              <a:t>It is proposed that the Host Country,  besides providing invitation letters, may also provide some sort of letter informing that the participants who will attend the meeting and requesting the respective Diplomatic Mission of host country located in the origin of participants’ location for the visa application.</a:t>
            </a:r>
          </a:p>
          <a:p>
            <a:pPr marL="342900" indent="-342900" algn="just">
              <a:buFont typeface="Wingdings" panose="05000000000000000000" pitchFamily="2" charset="2"/>
              <a:buChar char="q"/>
            </a:pPr>
            <a:endParaRPr lang="en-GB" sz="2200" dirty="0"/>
          </a:p>
          <a:p>
            <a:pPr marL="342900" indent="-342900" algn="just">
              <a:buFont typeface="Wingdings" panose="05000000000000000000" pitchFamily="2" charset="2"/>
              <a:buChar char="q"/>
            </a:pPr>
            <a:r>
              <a:rPr lang="en-GB" sz="2200" dirty="0"/>
              <a:t>It is proposed that the Host Country shall provide a “Facilitation and Reception Desk” at the airport. This desk will help and facilitate the participants during the immigration process </a:t>
            </a:r>
          </a:p>
          <a:p>
            <a:pPr algn="just"/>
            <a:endParaRPr lang="en-GB" sz="2200" dirty="0"/>
          </a:p>
          <a:p>
            <a:pPr algn="just"/>
            <a:endParaRPr lang="en-GB" sz="2200" dirty="0"/>
          </a:p>
        </p:txBody>
      </p:sp>
    </p:spTree>
    <p:extLst>
      <p:ext uri="{BB962C8B-B14F-4D97-AF65-F5344CB8AC3E}">
        <p14:creationId xmlns:p14="http://schemas.microsoft.com/office/powerpoint/2010/main" val="33761114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1067</TotalTime>
  <Words>1260</Words>
  <Application>Microsoft Office PowerPoint</Application>
  <PresentationFormat>Widescreen</PresentationFormat>
  <Paragraphs>112</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Bebas Neue Bold</vt:lpstr>
      <vt:lpstr>Calibri</vt:lpstr>
      <vt:lpstr>Calibri Light</vt:lpstr>
      <vt:lpstr>Tw Cen MT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reihan raisuli</dc:creator>
  <cp:lastModifiedBy>ILHAM PERINTIS</cp:lastModifiedBy>
  <cp:revision>45</cp:revision>
  <dcterms:created xsi:type="dcterms:W3CDTF">2016-09-05T19:41:43Z</dcterms:created>
  <dcterms:modified xsi:type="dcterms:W3CDTF">2016-11-02T13:19:36Z</dcterms:modified>
</cp:coreProperties>
</file>