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2" r:id="rId3"/>
    <p:sldId id="272" r:id="rId4"/>
    <p:sldId id="274" r:id="rId5"/>
    <p:sldId id="273" r:id="rId6"/>
    <p:sldId id="2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81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314" autoAdjust="0"/>
    <p:restoredTop sz="95361"/>
  </p:normalViewPr>
  <p:slideViewPr>
    <p:cSldViewPr snapToGrid="0">
      <p:cViewPr varScale="1">
        <p:scale>
          <a:sx n="64" d="100"/>
          <a:sy n="64" d="100"/>
        </p:scale>
        <p:origin x="88" y="3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A15479D-D6E2-49DB-9BB7-0D907BCA7389}"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899868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15479D-D6E2-49DB-9BB7-0D907BCA7389}"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3759630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15479D-D6E2-49DB-9BB7-0D907BCA7389}"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030118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15479D-D6E2-49DB-9BB7-0D907BCA7389}"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570468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15479D-D6E2-49DB-9BB7-0D907BCA7389}"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300107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A15479D-D6E2-49DB-9BB7-0D907BCA7389}"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981823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A15479D-D6E2-49DB-9BB7-0D907BCA7389}" type="datetimeFigureOut">
              <a:rPr lang="en-US" smtClean="0"/>
              <a:t>10/29/2016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10772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A15479D-D6E2-49DB-9BB7-0D907BCA7389}" type="datetimeFigureOut">
              <a:rPr lang="en-US" smtClean="0"/>
              <a:t>10/29/2016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921395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15479D-D6E2-49DB-9BB7-0D907BCA7389}" type="datetimeFigureOut">
              <a:rPr lang="en-US" smtClean="0"/>
              <a:t>10/29/2016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095607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A15479D-D6E2-49DB-9BB7-0D907BCA7389}"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921826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A15479D-D6E2-49DB-9BB7-0D907BCA7389}"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2306759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15479D-D6E2-49DB-9BB7-0D907BCA7389}" type="datetimeFigureOut">
              <a:rPr lang="en-US" smtClean="0"/>
              <a:t>10/29/2016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2284E6-C3CA-451B-A1DF-2AED335C46B8}" type="slidenum">
              <a:rPr lang="en-US" smtClean="0"/>
              <a:t>‹#›</a:t>
            </a:fld>
            <a:endParaRPr lang="en-US"/>
          </a:p>
        </p:txBody>
      </p:sp>
    </p:spTree>
    <p:extLst>
      <p:ext uri="{BB962C8B-B14F-4D97-AF65-F5344CB8AC3E}">
        <p14:creationId xmlns:p14="http://schemas.microsoft.com/office/powerpoint/2010/main" val="42245260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7" name="TextBox 6"/>
          <p:cNvSpPr txBox="1"/>
          <p:nvPr/>
        </p:nvSpPr>
        <p:spPr>
          <a:xfrm>
            <a:off x="4800600" y="575421"/>
            <a:ext cx="7391400" cy="1200329"/>
          </a:xfrm>
          <a:prstGeom prst="rect">
            <a:avLst/>
          </a:prstGeom>
          <a:noFill/>
        </p:spPr>
        <p:txBody>
          <a:bodyPr wrap="square" rtlCol="0">
            <a:spAutoFit/>
          </a:bodyPr>
          <a:lstStyle/>
          <a:p>
            <a:pPr algn="ctr"/>
            <a:r>
              <a:rPr lang="en-US" sz="2400" b="1" dirty="0">
                <a:latin typeface="Tw Cen MT" panose="020B0602020104020603" pitchFamily="34" charset="0"/>
              </a:rPr>
              <a:t>The 12</a:t>
            </a:r>
            <a:r>
              <a:rPr lang="en-US" sz="2400" b="1" baseline="30000" dirty="0">
                <a:latin typeface="Tw Cen MT" panose="020B0602020104020603" pitchFamily="34" charset="0"/>
              </a:rPr>
              <a:t>th</a:t>
            </a:r>
            <a:r>
              <a:rPr lang="en-US" sz="2400" b="1" dirty="0">
                <a:latin typeface="Tw Cen MT" panose="020B0602020104020603" pitchFamily="34" charset="0"/>
              </a:rPr>
              <a:t> Senior Officials’ Meeting (SOM-12)</a:t>
            </a:r>
          </a:p>
          <a:p>
            <a:pPr algn="ctr"/>
            <a:r>
              <a:rPr lang="en-US" sz="2400" b="1" dirty="0">
                <a:latin typeface="Tw Cen MT" panose="020B0602020104020603" pitchFamily="34" charset="0"/>
              </a:rPr>
              <a:t>1-2 November 2016</a:t>
            </a:r>
          </a:p>
          <a:p>
            <a:pPr algn="ctr"/>
            <a:r>
              <a:rPr lang="en-US" sz="2400" b="1" dirty="0">
                <a:latin typeface="Tw Cen MT" panose="020B0602020104020603" pitchFamily="34" charset="0"/>
              </a:rPr>
              <a:t>Port Moresby – Papua New Guinea</a:t>
            </a:r>
          </a:p>
        </p:txBody>
      </p:sp>
      <p:sp>
        <p:nvSpPr>
          <p:cNvPr id="8" name="TextBox 7"/>
          <p:cNvSpPr txBox="1"/>
          <p:nvPr/>
        </p:nvSpPr>
        <p:spPr>
          <a:xfrm>
            <a:off x="5730240" y="2240149"/>
            <a:ext cx="6461760" cy="830997"/>
          </a:xfrm>
          <a:prstGeom prst="rect">
            <a:avLst/>
          </a:prstGeom>
          <a:noFill/>
        </p:spPr>
        <p:txBody>
          <a:bodyPr wrap="square" rtlCol="0">
            <a:spAutoFit/>
          </a:bodyPr>
          <a:lstStyle/>
          <a:p>
            <a:pPr algn="ctr"/>
            <a:r>
              <a:rPr lang="en-GB" sz="2400" b="1" dirty="0">
                <a:latin typeface="Tw Cen MT" panose="020B0602020104020603" pitchFamily="34" charset="0"/>
              </a:rPr>
              <a:t>Session 9: </a:t>
            </a:r>
          </a:p>
          <a:p>
            <a:pPr algn="ctr"/>
            <a:r>
              <a:rPr lang="en-GB" sz="2400" b="1" dirty="0">
                <a:latin typeface="Tw Cen MT" panose="020B0602020104020603" pitchFamily="34" charset="0"/>
              </a:rPr>
              <a:t>Handover of the CTI-CFF COM Chairmanship</a:t>
            </a:r>
          </a:p>
        </p:txBody>
      </p:sp>
      <p:sp>
        <p:nvSpPr>
          <p:cNvPr id="9" name="TextBox 8"/>
          <p:cNvSpPr txBox="1"/>
          <p:nvPr/>
        </p:nvSpPr>
        <p:spPr>
          <a:xfrm>
            <a:off x="5872701" y="3962932"/>
            <a:ext cx="6461760" cy="1015663"/>
          </a:xfrm>
          <a:prstGeom prst="rect">
            <a:avLst/>
          </a:prstGeom>
          <a:noFill/>
        </p:spPr>
        <p:txBody>
          <a:bodyPr wrap="square" rtlCol="0">
            <a:spAutoFit/>
          </a:bodyPr>
          <a:lstStyle/>
          <a:p>
            <a:pPr algn="ctr"/>
            <a:r>
              <a:rPr lang="en-US" sz="2000" b="1" dirty="0" err="1">
                <a:latin typeface="+mj-lt"/>
              </a:rPr>
              <a:t>Widi</a:t>
            </a:r>
            <a:r>
              <a:rPr lang="en-US" sz="2000" b="1" dirty="0">
                <a:latin typeface="+mj-lt"/>
              </a:rPr>
              <a:t> A. </a:t>
            </a:r>
            <a:r>
              <a:rPr lang="en-US" sz="2000" b="1" dirty="0" err="1">
                <a:latin typeface="+mj-lt"/>
              </a:rPr>
              <a:t>Pratikto</a:t>
            </a:r>
            <a:r>
              <a:rPr lang="en-US" sz="2000" b="1" dirty="0">
                <a:latin typeface="+mj-lt"/>
              </a:rPr>
              <a:t> Ph.D.</a:t>
            </a:r>
          </a:p>
          <a:p>
            <a:pPr algn="ctr"/>
            <a:r>
              <a:rPr lang="en-US" sz="2000" b="1" dirty="0">
                <a:latin typeface="+mj-lt"/>
              </a:rPr>
              <a:t>CTI-CFF Regional Secretariat</a:t>
            </a:r>
          </a:p>
          <a:p>
            <a:pPr algn="ctr"/>
            <a:r>
              <a:rPr lang="en-US" sz="2000" b="1" dirty="0">
                <a:latin typeface="+mj-lt"/>
              </a:rPr>
              <a:t>1 November 2016</a:t>
            </a:r>
          </a:p>
        </p:txBody>
      </p:sp>
    </p:spTree>
    <p:extLst>
      <p:ext uri="{BB962C8B-B14F-4D97-AF65-F5344CB8AC3E}">
        <p14:creationId xmlns:p14="http://schemas.microsoft.com/office/powerpoint/2010/main" val="112956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55" y="0"/>
            <a:ext cx="12195655" cy="6858000"/>
          </a:xfrm>
        </p:spPr>
      </p:pic>
      <p:sp>
        <p:nvSpPr>
          <p:cNvPr id="5" name="Title 1"/>
          <p:cNvSpPr txBox="1">
            <a:spLocks/>
          </p:cNvSpPr>
          <p:nvPr/>
        </p:nvSpPr>
        <p:spPr>
          <a:xfrm>
            <a:off x="838203" y="28046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Bebas Neue Bold" panose="020B0606020202050201" pitchFamily="34" charset="0"/>
              </a:rPr>
              <a:t>BACKGROUND</a:t>
            </a:r>
          </a:p>
        </p:txBody>
      </p:sp>
      <p:sp>
        <p:nvSpPr>
          <p:cNvPr id="6" name="TextBox 5"/>
          <p:cNvSpPr txBox="1"/>
          <p:nvPr/>
        </p:nvSpPr>
        <p:spPr>
          <a:xfrm>
            <a:off x="676961" y="1724556"/>
            <a:ext cx="10329706" cy="4068806"/>
          </a:xfrm>
          <a:prstGeom prst="rect">
            <a:avLst/>
          </a:prstGeom>
          <a:noFill/>
        </p:spPr>
        <p:txBody>
          <a:bodyPr wrap="square" rtlCol="0">
            <a:spAutoFit/>
          </a:bodyPr>
          <a:lstStyle/>
          <a:p>
            <a:pPr marL="342900" indent="-342900" algn="just">
              <a:lnSpc>
                <a:spcPct val="120000"/>
              </a:lnSpc>
              <a:buFont typeface="Arial"/>
              <a:buChar char="•"/>
            </a:pPr>
            <a:r>
              <a:rPr lang="en-US" sz="2400" dirty="0"/>
              <a:t>SOM-11 in Manado acknowledged and appreciated Papua New Guinea as the current Chair and the Philippines as the vice-Chair of the Committee of Senior Officials (CSO) and Council of Ministers (COM) for the period of two years from 16 May 2014 to 16 May 2016 or such time when the Ministerial Meeting will be held after May 2016; </a:t>
            </a:r>
          </a:p>
          <a:p>
            <a:pPr algn="just">
              <a:lnSpc>
                <a:spcPct val="120000"/>
              </a:lnSpc>
            </a:pPr>
            <a:endParaRPr lang="en-US" sz="2400" dirty="0"/>
          </a:p>
          <a:p>
            <a:pPr marL="342900" indent="-342900" algn="just">
              <a:lnSpc>
                <a:spcPct val="120000"/>
              </a:lnSpc>
              <a:buFont typeface="Arial"/>
              <a:buChar char="•"/>
            </a:pPr>
            <a:r>
              <a:rPr lang="en-US" sz="2400" dirty="0"/>
              <a:t>Acknowledged that there will be a handover of the Chairmanship and Vice-Chairmanship of the CTI-COM and CTI-CSO from Papua New Guinea and the Philippines, to the Philippines and Solomon Islands in 2016 respectively.</a:t>
            </a:r>
          </a:p>
        </p:txBody>
      </p:sp>
    </p:spTree>
    <p:extLst>
      <p:ext uri="{BB962C8B-B14F-4D97-AF65-F5344CB8AC3E}">
        <p14:creationId xmlns:p14="http://schemas.microsoft.com/office/powerpoint/2010/main" val="719885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5655" cy="6858000"/>
          </a:xfrm>
        </p:spPr>
      </p:pic>
      <p:sp>
        <p:nvSpPr>
          <p:cNvPr id="5" name="Title 1"/>
          <p:cNvSpPr txBox="1">
            <a:spLocks/>
          </p:cNvSpPr>
          <p:nvPr/>
        </p:nvSpPr>
        <p:spPr>
          <a:xfrm>
            <a:off x="838203" y="36512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dirty="0">
              <a:solidFill>
                <a:srgbClr val="028184"/>
              </a:solidFill>
              <a:latin typeface="Bebas Neue Bold" panose="020B0606020202050201" pitchFamily="34" charset="0"/>
            </a:endParaRPr>
          </a:p>
        </p:txBody>
      </p:sp>
      <p:sp>
        <p:nvSpPr>
          <p:cNvPr id="6" name="Title 1"/>
          <p:cNvSpPr txBox="1">
            <a:spLocks/>
          </p:cNvSpPr>
          <p:nvPr/>
        </p:nvSpPr>
        <p:spPr>
          <a:xfrm>
            <a:off x="668867" y="-1693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a:latin typeface="Bebas Neue Bold" panose="020B0606020202050201" pitchFamily="34" charset="0"/>
              </a:rPr>
              <a:t>LEGAL BASIS OF CTI COM ROTATION</a:t>
            </a:r>
          </a:p>
        </p:txBody>
      </p:sp>
      <p:sp>
        <p:nvSpPr>
          <p:cNvPr id="7" name="Content Placeholder 2"/>
          <p:cNvSpPr txBox="1">
            <a:spLocks/>
          </p:cNvSpPr>
          <p:nvPr/>
        </p:nvSpPr>
        <p:spPr>
          <a:xfrm>
            <a:off x="702733" y="1217084"/>
            <a:ext cx="10337801" cy="440478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900" b="1" dirty="0"/>
              <a:t>Rule 10 “Chair and Vice-Chair of the CTI COM” of the Rules of Procedure</a:t>
            </a:r>
          </a:p>
          <a:p>
            <a:pPr marL="0" indent="0" algn="ctr">
              <a:buFont typeface="Arial" panose="020B0604020202020204" pitchFamily="34" charset="0"/>
              <a:buNone/>
            </a:pPr>
            <a:endParaRPr lang="en-US" sz="1900" dirty="0"/>
          </a:p>
          <a:p>
            <a:pPr marL="514350" indent="-514350" algn="just">
              <a:buFont typeface="+mj-lt"/>
              <a:buAutoNum type="arabicParenR"/>
            </a:pPr>
            <a:r>
              <a:rPr lang="en-US" sz="1900" dirty="0"/>
              <a:t>At its first meeting, the CTI COM shall elect a Chair from among its CTI-CFF Parties. The chairmanship of the CTI COM shall rotate, in alphabetical order based on the name of the CTICFF Party, in a predetermined schedule, as a means of sharing leadership responsibilities amongst the countries. Except at the first meeting, the Chair shall assume office at the conclusion of the meeting at which they are elected. The CTI-CFF Party whose name next follows alphabetically from the CTI-CFF Party of the current Chair will nominate a candidate for election as Chair, at the meeting immediately prior to the conclusion of the term of office of the current Chair.</a:t>
            </a:r>
          </a:p>
          <a:p>
            <a:pPr marL="514350" indent="-514350" algn="just">
              <a:buFont typeface="+mj-lt"/>
              <a:buAutoNum type="arabicParenR"/>
            </a:pPr>
            <a:r>
              <a:rPr lang="en-US" sz="1900" dirty="0"/>
              <a:t>At its first meeting, the CTI COM shall elect a Vice-Chair from among its CTI-CFF Parties. The vice-chairmanship of the CTI COM shall rotate, in alphabetical order based on the name of the CTI-CFF Party, in a predetermined schedule, as a means of sharing leadership responsibilities amongst the countries. Except at the first meeting, the Vice-Chair shall assume office at the conclusion of the meeting at which they are elected. The CTI-CFF Party whose name next follows alphabetically from the CTI-CFF Party of the current Vice-Chair will nominate a candidate for election as Vice-Chair, at the meeting immediately prior to the conclusion of the term of office of the current Vice-Chair.</a:t>
            </a:r>
          </a:p>
        </p:txBody>
      </p:sp>
    </p:spTree>
    <p:extLst>
      <p:ext uri="{BB962C8B-B14F-4D97-AF65-F5344CB8AC3E}">
        <p14:creationId xmlns:p14="http://schemas.microsoft.com/office/powerpoint/2010/main" val="2625455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5655" cy="6858000"/>
          </a:xfrm>
        </p:spPr>
      </p:pic>
      <p:sp>
        <p:nvSpPr>
          <p:cNvPr id="5" name="Title 1"/>
          <p:cNvSpPr txBox="1">
            <a:spLocks/>
          </p:cNvSpPr>
          <p:nvPr/>
        </p:nvSpPr>
        <p:spPr>
          <a:xfrm>
            <a:off x="838203" y="36512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dirty="0">
              <a:solidFill>
                <a:srgbClr val="028184"/>
              </a:solidFill>
              <a:latin typeface="Bebas Neue Bold" panose="020B0606020202050201" pitchFamily="34" charset="0"/>
            </a:endParaRPr>
          </a:p>
        </p:txBody>
      </p:sp>
      <p:sp>
        <p:nvSpPr>
          <p:cNvPr id="6" name="Title 1"/>
          <p:cNvSpPr txBox="1">
            <a:spLocks/>
          </p:cNvSpPr>
          <p:nvPr/>
        </p:nvSpPr>
        <p:spPr>
          <a:xfrm>
            <a:off x="736603" y="33866"/>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a:latin typeface="Bebas Neue Bold" panose="020B0606020202050201" pitchFamily="34" charset="0"/>
              </a:rPr>
              <a:t>LEGAL BASIS OF CTI CSO ROTATION</a:t>
            </a:r>
          </a:p>
        </p:txBody>
      </p:sp>
      <p:sp>
        <p:nvSpPr>
          <p:cNvPr id="2" name="Rectangle 1"/>
          <p:cNvSpPr/>
          <p:nvPr/>
        </p:nvSpPr>
        <p:spPr>
          <a:xfrm>
            <a:off x="762000" y="1597898"/>
            <a:ext cx="10075333" cy="3785652"/>
          </a:xfrm>
          <a:prstGeom prst="rect">
            <a:avLst/>
          </a:prstGeom>
        </p:spPr>
        <p:txBody>
          <a:bodyPr wrap="square">
            <a:spAutoFit/>
          </a:bodyPr>
          <a:lstStyle/>
          <a:p>
            <a:pPr algn="ctr"/>
            <a:r>
              <a:rPr lang="en-US" sz="2000" b="1" dirty="0"/>
              <a:t>Rule 10 “Chair and Vice-Chair of the CTI CSO” of the Rules of Procedure</a:t>
            </a:r>
          </a:p>
          <a:p>
            <a:pPr algn="ctr"/>
            <a:endParaRPr lang="en-US" sz="2000" dirty="0"/>
          </a:p>
          <a:p>
            <a:pPr marL="514350" indent="-514350" algn="just">
              <a:buClrTx/>
              <a:buFont typeface="+mj-lt"/>
              <a:buAutoNum type="arabicParenR"/>
            </a:pPr>
            <a:r>
              <a:rPr lang="en-US" sz="2000" dirty="0"/>
              <a:t>The Chair of the CSO shall rotate in time and by CTI-CFF Party, parallel to the CTI COM. The Vice Chair will be parallel with Rule 10 (2). They shall take office upon their appointment for the same term as the CTI COM Chair.</a:t>
            </a:r>
          </a:p>
          <a:p>
            <a:pPr algn="just">
              <a:buClrTx/>
            </a:pPr>
            <a:endParaRPr lang="en-US" sz="2000" dirty="0"/>
          </a:p>
          <a:p>
            <a:pPr marL="514350" indent="-514350" algn="just">
              <a:buClrTx/>
              <a:buFont typeface="+mj-lt"/>
              <a:buAutoNum type="arabicParenR"/>
            </a:pPr>
            <a:r>
              <a:rPr lang="en-US" sz="2000" dirty="0"/>
              <a:t>The rotation of the Chair of the CTI CSO referred to in paragraph (1) above shall be based on the names of the CTI-CFF Parties in alphabetical order. As such, the CTI-CFF Party whose name next follows alphabetically from the CTI-CFF Party of the current Chair will nominate a candidate for election as Chair, at the meeting immediately prior to the conclusion of the term of office of the current Chair. The initial Chair of the CTI CSO will be nominated by the CTI-CFF Party of the initial Chair of the CTI COM.</a:t>
            </a:r>
          </a:p>
        </p:txBody>
      </p:sp>
    </p:spTree>
    <p:extLst>
      <p:ext uri="{BB962C8B-B14F-4D97-AF65-F5344CB8AC3E}">
        <p14:creationId xmlns:p14="http://schemas.microsoft.com/office/powerpoint/2010/main" val="1258369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5655" cy="6858000"/>
          </a:xfrm>
        </p:spPr>
      </p:pic>
      <p:sp>
        <p:nvSpPr>
          <p:cNvPr id="5" name="Title 1"/>
          <p:cNvSpPr txBox="1">
            <a:spLocks/>
          </p:cNvSpPr>
          <p:nvPr/>
        </p:nvSpPr>
        <p:spPr>
          <a:xfrm>
            <a:off x="838203" y="36512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Bebas Neue Bold" panose="020B0606020202050201" pitchFamily="34" charset="0"/>
              </a:rPr>
              <a:t>RECOMMENDATION</a:t>
            </a:r>
          </a:p>
        </p:txBody>
      </p:sp>
      <p:sp>
        <p:nvSpPr>
          <p:cNvPr id="6" name="TextBox 5"/>
          <p:cNvSpPr txBox="1"/>
          <p:nvPr/>
        </p:nvSpPr>
        <p:spPr>
          <a:xfrm>
            <a:off x="838200" y="1860021"/>
            <a:ext cx="10045521" cy="3139321"/>
          </a:xfrm>
          <a:prstGeom prst="rect">
            <a:avLst/>
          </a:prstGeom>
          <a:noFill/>
        </p:spPr>
        <p:txBody>
          <a:bodyPr wrap="square" rtlCol="0">
            <a:spAutoFit/>
          </a:bodyPr>
          <a:lstStyle/>
          <a:p>
            <a:pPr marL="342900" indent="-342900" algn="just">
              <a:buFont typeface="Arial"/>
              <a:buChar char="•"/>
            </a:pPr>
            <a:r>
              <a:rPr lang="en-GB" sz="2400" dirty="0"/>
              <a:t>To adopt the handover of CTI-COM and CTI-CSO chairmanship from Papua New Guinea and the Philippines, to the to the Philippines and Solomon Islands for the period of two years, from 4 November 2016 to 4 November 2018</a:t>
            </a:r>
          </a:p>
          <a:p>
            <a:pPr marL="342900" indent="-342900" algn="just">
              <a:buFont typeface="Arial"/>
              <a:buChar char="•"/>
            </a:pPr>
            <a:endParaRPr lang="en-GB" sz="2400" dirty="0"/>
          </a:p>
          <a:p>
            <a:pPr marL="342900" indent="-342900" algn="just">
              <a:buFont typeface="Arial"/>
              <a:buChar char="•"/>
            </a:pPr>
            <a:r>
              <a:rPr lang="en-GB" sz="2400" dirty="0"/>
              <a:t>To recommend to the CTI-COM that the Philippines and Solomon Islands for the period of two years, from 4 November 2016 to 4 November 2018 or such a time when the Ministerial Meeting will be held after 4 November 2018</a:t>
            </a:r>
          </a:p>
        </p:txBody>
      </p:sp>
    </p:spTree>
    <p:extLst>
      <p:ext uri="{BB962C8B-B14F-4D97-AF65-F5344CB8AC3E}">
        <p14:creationId xmlns:p14="http://schemas.microsoft.com/office/powerpoint/2010/main" val="3431457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9618"/>
          </a:xfrm>
        </p:spPr>
      </p:pic>
    </p:spTree>
    <p:extLst>
      <p:ext uri="{BB962C8B-B14F-4D97-AF65-F5344CB8AC3E}">
        <p14:creationId xmlns:p14="http://schemas.microsoft.com/office/powerpoint/2010/main" val="9128843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940</TotalTime>
  <Words>655</Words>
  <Application>Microsoft Office PowerPoint</Application>
  <PresentationFormat>Widescreen</PresentationFormat>
  <Paragraphs>27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Bebas Neue Bold</vt:lpstr>
      <vt:lpstr>Calibri</vt:lpstr>
      <vt:lpstr>Calibri Light</vt:lpstr>
      <vt:lpstr>Tw Cen MT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reihan raisuli</dc:creator>
  <cp:lastModifiedBy>ILHAM PERINTIS</cp:lastModifiedBy>
  <cp:revision>67</cp:revision>
  <dcterms:created xsi:type="dcterms:W3CDTF">2016-09-05T19:41:43Z</dcterms:created>
  <dcterms:modified xsi:type="dcterms:W3CDTF">2016-10-29T09:18:25Z</dcterms:modified>
</cp:coreProperties>
</file>