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71" r:id="rId4"/>
    <p:sldId id="272" r:id="rId5"/>
    <p:sldId id="273" r:id="rId6"/>
    <p:sldId id="2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6" autoAdjust="0"/>
    <p:restoredTop sz="95361"/>
  </p:normalViewPr>
  <p:slideViewPr>
    <p:cSldViewPr snapToGrid="0">
      <p:cViewPr varScale="1">
        <p:scale>
          <a:sx n="64" d="100"/>
          <a:sy n="64" d="100"/>
        </p:scale>
        <p:origin x="5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6" name="TextBox 5"/>
          <p:cNvSpPr txBox="1"/>
          <p:nvPr/>
        </p:nvSpPr>
        <p:spPr>
          <a:xfrm>
            <a:off x="5080000" y="2240149"/>
            <a:ext cx="7112000" cy="830997"/>
          </a:xfrm>
          <a:prstGeom prst="rect">
            <a:avLst/>
          </a:prstGeom>
          <a:noFill/>
        </p:spPr>
        <p:txBody>
          <a:bodyPr wrap="square" rtlCol="0">
            <a:spAutoFit/>
          </a:bodyPr>
          <a:lstStyle/>
          <a:p>
            <a:pPr algn="ctr"/>
            <a:r>
              <a:rPr lang="en-GB" sz="2400" b="1" dirty="0">
                <a:latin typeface="Tw Cen MT" panose="020B0602020104020603" pitchFamily="34" charset="0"/>
              </a:rPr>
              <a:t>Session 17:</a:t>
            </a:r>
          </a:p>
          <a:p>
            <a:pPr algn="ctr"/>
            <a:r>
              <a:rPr lang="en-GB" sz="2400" b="1" dirty="0">
                <a:latin typeface="Tw Cen MT" panose="020B0602020104020603" pitchFamily="34" charset="0"/>
              </a:rPr>
              <a:t>Agenda for the 6</a:t>
            </a:r>
            <a:r>
              <a:rPr lang="en-GB" sz="2400" b="1" baseline="30000" dirty="0">
                <a:latin typeface="Tw Cen MT" panose="020B0602020104020603" pitchFamily="34" charset="0"/>
              </a:rPr>
              <a:t>th</a:t>
            </a:r>
            <a:r>
              <a:rPr lang="en-GB" sz="2400" b="1" dirty="0">
                <a:latin typeface="Tw Cen MT" panose="020B0602020104020603" pitchFamily="34" charset="0"/>
              </a:rPr>
              <a:t> CTI-CFF Ministerial Meeting (MM-6)</a:t>
            </a:r>
            <a:endParaRPr lang="en-US" sz="2400" b="1" dirty="0">
              <a:latin typeface="Tw Cen MT" panose="020B0602020104020603" pitchFamily="34" charset="0"/>
            </a:endParaRPr>
          </a:p>
        </p:txBody>
      </p:sp>
      <p:sp>
        <p:nvSpPr>
          <p:cNvPr id="9" name="TextBox 8"/>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2 November 2016</a:t>
            </a:r>
          </a:p>
        </p:txBody>
      </p:sp>
    </p:spTree>
    <p:extLst>
      <p:ext uri="{BB962C8B-B14F-4D97-AF65-F5344CB8AC3E}">
        <p14:creationId xmlns:p14="http://schemas.microsoft.com/office/powerpoint/2010/main" val="11295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9"/>
            <a:ext cx="10515600" cy="995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BACKGROUND</a:t>
            </a:r>
          </a:p>
        </p:txBody>
      </p:sp>
      <p:sp>
        <p:nvSpPr>
          <p:cNvPr id="6" name="TextBox 5"/>
          <p:cNvSpPr txBox="1"/>
          <p:nvPr/>
        </p:nvSpPr>
        <p:spPr>
          <a:xfrm>
            <a:off x="609600" y="1360489"/>
            <a:ext cx="10363021" cy="4832092"/>
          </a:xfrm>
          <a:prstGeom prst="rect">
            <a:avLst/>
          </a:prstGeom>
          <a:noFill/>
        </p:spPr>
        <p:txBody>
          <a:bodyPr wrap="square" rtlCol="0">
            <a:spAutoFit/>
          </a:bodyPr>
          <a:lstStyle/>
          <a:p>
            <a:pPr marL="342900" indent="-342900" algn="just">
              <a:buFont typeface="Wingdings" panose="05000000000000000000" pitchFamily="2" charset="2"/>
              <a:buChar char="q"/>
            </a:pPr>
            <a:r>
              <a:rPr lang="en-GB" sz="2200" dirty="0">
                <a:latin typeface="Tw Cen MT" panose="020B0602020104020603" pitchFamily="34" charset="0"/>
              </a:rPr>
              <a:t>It is by practice that the CTI-CFF Regional Secretariat to draw up the draft provisional Agenda for the Senior Officials’ Meeting and the Ministerial Meeting. </a:t>
            </a:r>
          </a:p>
          <a:p>
            <a:pPr marL="342900" indent="-342900" algn="just">
              <a:buFont typeface="Wingdings" panose="05000000000000000000" pitchFamily="2" charset="2"/>
              <a:buChar char="q"/>
            </a:pPr>
            <a:endParaRPr lang="en-GB" sz="2200" dirty="0">
              <a:latin typeface="Tw Cen MT" panose="020B0602020104020603" pitchFamily="34" charset="0"/>
            </a:endParaRPr>
          </a:p>
          <a:p>
            <a:pPr marL="342900" indent="-342900" algn="just">
              <a:buFont typeface="Wingdings" panose="05000000000000000000" pitchFamily="2" charset="2"/>
              <a:buChar char="q"/>
            </a:pPr>
            <a:r>
              <a:rPr lang="en-GB" sz="2200" dirty="0">
                <a:latin typeface="Tw Cen MT" panose="020B0602020104020603" pitchFamily="34" charset="0"/>
              </a:rPr>
              <a:t>This is in accordance with the provisions stipulated in the Rule 12 (1) of CTI-CFF Rules of Procedure, which reads as follows:</a:t>
            </a:r>
          </a:p>
          <a:p>
            <a:pPr marL="342900" indent="-342900" algn="just">
              <a:buFont typeface="Wingdings" panose="05000000000000000000" pitchFamily="2" charset="2"/>
              <a:buChar char="q"/>
            </a:pPr>
            <a:endParaRPr lang="en-GB" sz="2200" dirty="0">
              <a:latin typeface="Tw Cen MT" panose="020B0602020104020603" pitchFamily="34" charset="0"/>
            </a:endParaRPr>
          </a:p>
          <a:p>
            <a:pPr algn="ctr"/>
            <a:r>
              <a:rPr lang="en-GB" sz="2200" i="1" dirty="0">
                <a:latin typeface="Tw Cen MT" panose="020B0602020104020603" pitchFamily="34" charset="0"/>
              </a:rPr>
              <a:t>“the provisional agenda for a Ministerial Meeting shall be drawn up </a:t>
            </a:r>
          </a:p>
          <a:p>
            <a:pPr algn="ctr"/>
            <a:r>
              <a:rPr lang="en-GB" sz="2200" i="1" dirty="0">
                <a:latin typeface="Tw Cen MT" panose="020B0602020104020603" pitchFamily="34" charset="0"/>
              </a:rPr>
              <a:t>by the Executive Director, in consultation with the Chair of the CTI COM” </a:t>
            </a:r>
          </a:p>
          <a:p>
            <a:pPr algn="just"/>
            <a:r>
              <a:rPr lang="en-GB" sz="2200" dirty="0">
                <a:latin typeface="Tw Cen MT" panose="020B0602020104020603" pitchFamily="34" charset="0"/>
              </a:rPr>
              <a:t>     </a:t>
            </a:r>
          </a:p>
          <a:p>
            <a:pPr marL="342900" indent="-342900" algn="just">
              <a:buFont typeface="Wingdings" panose="05000000000000000000" pitchFamily="2" charset="2"/>
              <a:buChar char="q"/>
            </a:pPr>
            <a:r>
              <a:rPr lang="en-GB" sz="2200" dirty="0">
                <a:latin typeface="Tw Cen MT" panose="020B0602020104020603" pitchFamily="34" charset="0"/>
              </a:rPr>
              <a:t>Following that statement, the Rule 12 (3) of CTI-CFF Rules of Procedure, reads as follows:</a:t>
            </a:r>
          </a:p>
          <a:p>
            <a:pPr marL="342900" indent="-342900" algn="just">
              <a:buFont typeface="Wingdings" panose="05000000000000000000" pitchFamily="2" charset="2"/>
              <a:buChar char="q"/>
            </a:pPr>
            <a:endParaRPr lang="en-GB" sz="2200" dirty="0">
              <a:latin typeface="Tw Cen MT" panose="020B0602020104020603" pitchFamily="34" charset="0"/>
            </a:endParaRPr>
          </a:p>
          <a:p>
            <a:pPr algn="ctr"/>
            <a:r>
              <a:rPr lang="en-GB" sz="2200" i="1" dirty="0">
                <a:latin typeface="Tw Cen MT" panose="020B0602020104020603" pitchFamily="34" charset="0"/>
              </a:rPr>
              <a:t>“the provisional agenda for a Ministerial Meeting shall be drawn up </a:t>
            </a:r>
          </a:p>
          <a:p>
            <a:pPr algn="ctr"/>
            <a:r>
              <a:rPr lang="en-GB" sz="2200" i="1" dirty="0">
                <a:latin typeface="Tw Cen MT" panose="020B0602020104020603" pitchFamily="34" charset="0"/>
              </a:rPr>
              <a:t>by the Executive Director, in consultation with the Chair of the CTI COM”</a:t>
            </a:r>
            <a:endParaRPr lang="en-US" sz="2200" i="1" dirty="0">
              <a:latin typeface="Tw Cen MT" panose="020B0602020104020603" pitchFamily="34" charset="0"/>
            </a:endParaRPr>
          </a:p>
        </p:txBody>
      </p:sp>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88371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Tw Cen MT" panose="020B0602020104020603" pitchFamily="34" charset="0"/>
              </a:rPr>
              <a:t>PREPARATION OF DRAFT AGENDA OF SOM-12 AND MM-6</a:t>
            </a:r>
          </a:p>
        </p:txBody>
      </p:sp>
      <p:sp>
        <p:nvSpPr>
          <p:cNvPr id="6" name="TextBox 5"/>
          <p:cNvSpPr txBox="1"/>
          <p:nvPr/>
        </p:nvSpPr>
        <p:spPr>
          <a:xfrm>
            <a:off x="364470" y="1436688"/>
            <a:ext cx="10417652" cy="5016758"/>
          </a:xfrm>
          <a:prstGeom prst="rect">
            <a:avLst/>
          </a:prstGeom>
          <a:noFill/>
        </p:spPr>
        <p:txBody>
          <a:bodyPr wrap="square" rtlCol="0">
            <a:spAutoFit/>
          </a:bodyPr>
          <a:lstStyle/>
          <a:p>
            <a:pPr marL="342900" indent="-342900" algn="just">
              <a:buFont typeface="Wingdings" panose="05000000000000000000" pitchFamily="2" charset="2"/>
              <a:buChar char="q"/>
            </a:pPr>
            <a:r>
              <a:rPr lang="en-GB" sz="2000" dirty="0">
                <a:latin typeface="Tw Cen MT" panose="020B0602020104020603" pitchFamily="34" charset="0"/>
              </a:rPr>
              <a:t>In line with the abovementioned rules, the CTI-CFF Regional Secretariat has drafted provisional agendas of the 12th Senior Officials’ Meeting (SOM-12) and the 6th Ministerial Meeting. </a:t>
            </a:r>
          </a:p>
          <a:p>
            <a:pPr marL="342900" indent="-342900" algn="just">
              <a:buFont typeface="Wingdings" panose="05000000000000000000" pitchFamily="2" charset="2"/>
              <a:buChar char="q"/>
            </a:pPr>
            <a:endParaRPr lang="en-GB" sz="2000" dirty="0">
              <a:latin typeface="Tw Cen MT" panose="020B0602020104020603" pitchFamily="34" charset="0"/>
            </a:endParaRPr>
          </a:p>
          <a:p>
            <a:pPr marL="342900" indent="-342900" algn="just">
              <a:buFont typeface="Wingdings" panose="05000000000000000000" pitchFamily="2" charset="2"/>
              <a:buChar char="q"/>
            </a:pPr>
            <a:r>
              <a:rPr lang="en-GB" sz="2000" dirty="0">
                <a:latin typeface="Tw Cen MT" panose="020B0602020104020603" pitchFamily="34" charset="0"/>
              </a:rPr>
              <a:t>These agendas along with draft invitation letters were sent out to the National Coordinating Committee (NCC) of Papua New Guinea for further consultation with the Chair of CTI COM and CTI-CSO accordingly on 29 August 2016. </a:t>
            </a:r>
          </a:p>
          <a:p>
            <a:pPr marL="342900" indent="-342900" algn="just">
              <a:buFont typeface="Wingdings" panose="05000000000000000000" pitchFamily="2" charset="2"/>
              <a:buChar char="q"/>
            </a:pPr>
            <a:endParaRPr lang="en-GB" sz="2000" dirty="0">
              <a:latin typeface="Tw Cen MT" panose="020B0602020104020603" pitchFamily="34" charset="0"/>
            </a:endParaRPr>
          </a:p>
          <a:p>
            <a:pPr marL="342900" indent="-342900" algn="just">
              <a:buFont typeface="Wingdings" panose="05000000000000000000" pitchFamily="2" charset="2"/>
              <a:buChar char="q"/>
            </a:pPr>
            <a:r>
              <a:rPr lang="en-GB" sz="2000" dirty="0">
                <a:latin typeface="Tw Cen MT" panose="020B0602020104020603" pitchFamily="34" charset="0"/>
              </a:rPr>
              <a:t>After consultation with the NCC of Papua New Guinea, the CTI-CFF Regional Secretariat has circulated draft Agendas of Pre-Meetings of the SOM-12, SOM-12 and MM-6 to CTI-CFF Member States, CTI Partners and other observers on 23 September 2016 for their ready reference.</a:t>
            </a:r>
          </a:p>
          <a:p>
            <a:pPr marL="342900" indent="-342900" algn="just">
              <a:buFont typeface="Wingdings" panose="05000000000000000000" pitchFamily="2" charset="2"/>
              <a:buChar char="q"/>
            </a:pPr>
            <a:endParaRPr lang="en-GB" sz="2000" dirty="0">
              <a:latin typeface="Tw Cen MT" panose="020B0602020104020603" pitchFamily="34" charset="0"/>
            </a:endParaRPr>
          </a:p>
          <a:p>
            <a:pPr marL="342900" indent="-342900" algn="just">
              <a:buFont typeface="Wingdings" panose="05000000000000000000" pitchFamily="2" charset="2"/>
              <a:buChar char="q"/>
            </a:pPr>
            <a:r>
              <a:rPr lang="en-GB" sz="2000" dirty="0">
                <a:latin typeface="Tw Cen MT" panose="020B0602020104020603" pitchFamily="34" charset="0"/>
              </a:rPr>
              <a:t>As of the draft provisional Agenda of MM-6 is concerned, it is by nature that the SOM-12 shall discuss and consider the agenda for further discussion and consideration. In this regard, the draft text of agenda is attached for ready reference.</a:t>
            </a:r>
          </a:p>
          <a:p>
            <a:pPr marL="342900" indent="-342900" algn="just">
              <a:buFont typeface="Wingdings" panose="05000000000000000000" pitchFamily="2" charset="2"/>
              <a:buChar char="q"/>
            </a:pPr>
            <a:endParaRPr lang="en-US" sz="2000" dirty="0">
              <a:latin typeface="Tw Cen MT" panose="020B0602020104020603" pitchFamily="34" charset="0"/>
            </a:endParaRPr>
          </a:p>
        </p:txBody>
      </p:sp>
    </p:spTree>
    <p:extLst>
      <p:ext uri="{BB962C8B-B14F-4D97-AF65-F5344CB8AC3E}">
        <p14:creationId xmlns:p14="http://schemas.microsoft.com/office/powerpoint/2010/main" val="219009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258418" y="365128"/>
            <a:ext cx="1170829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Tw Cen MT" panose="020B0602020104020603" pitchFamily="34" charset="0"/>
              </a:rPr>
              <a:t>DRAFT PROVISIONAL AGENDA OF THE 6</a:t>
            </a:r>
            <a:r>
              <a:rPr lang="en-US" sz="3200" b="1" baseline="30000" dirty="0">
                <a:latin typeface="Tw Cen MT" panose="020B0602020104020603" pitchFamily="34" charset="0"/>
              </a:rPr>
              <a:t>TH</a:t>
            </a:r>
            <a:r>
              <a:rPr lang="en-US" sz="3200" b="1" dirty="0">
                <a:latin typeface="Tw Cen MT" panose="020B0602020104020603" pitchFamily="34" charset="0"/>
              </a:rPr>
              <a:t> MINISTERIAL MEETING</a:t>
            </a:r>
          </a:p>
        </p:txBody>
      </p:sp>
      <p:sp>
        <p:nvSpPr>
          <p:cNvPr id="6" name="TextBox 5"/>
          <p:cNvSpPr txBox="1"/>
          <p:nvPr/>
        </p:nvSpPr>
        <p:spPr>
          <a:xfrm>
            <a:off x="838203" y="2732088"/>
            <a:ext cx="10045521" cy="523220"/>
          </a:xfrm>
          <a:prstGeom prst="rect">
            <a:avLst/>
          </a:prstGeom>
          <a:noFill/>
        </p:spPr>
        <p:txBody>
          <a:bodyPr wrap="square" rtlCol="0">
            <a:spAutoFit/>
          </a:bodyPr>
          <a:lstStyle/>
          <a:p>
            <a:pPr algn="ctr"/>
            <a:r>
              <a:rPr lang="en-US" sz="2800" b="1" i="1" dirty="0">
                <a:solidFill>
                  <a:srgbClr val="028184"/>
                </a:solidFill>
              </a:rPr>
              <a:t>To be displayed by M-Word Version</a:t>
            </a:r>
          </a:p>
        </p:txBody>
      </p:sp>
    </p:spTree>
    <p:extLst>
      <p:ext uri="{BB962C8B-B14F-4D97-AF65-F5344CB8AC3E}">
        <p14:creationId xmlns:p14="http://schemas.microsoft.com/office/powerpoint/2010/main" val="262545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RECOMMENDATION</a:t>
            </a:r>
          </a:p>
        </p:txBody>
      </p:sp>
      <p:sp>
        <p:nvSpPr>
          <p:cNvPr id="6" name="TextBox 5"/>
          <p:cNvSpPr txBox="1"/>
          <p:nvPr/>
        </p:nvSpPr>
        <p:spPr>
          <a:xfrm>
            <a:off x="558800" y="1690688"/>
            <a:ext cx="10795003" cy="4524315"/>
          </a:xfrm>
          <a:prstGeom prst="rect">
            <a:avLst/>
          </a:prstGeom>
          <a:noFill/>
        </p:spPr>
        <p:txBody>
          <a:bodyPr wrap="square" rtlCol="0">
            <a:spAutoFit/>
          </a:bodyPr>
          <a:lstStyle/>
          <a:p>
            <a:pPr algn="just"/>
            <a:r>
              <a:rPr lang="en-GB" sz="2400" dirty="0">
                <a:latin typeface="Tw Cen MT" panose="020B0602020104020603" pitchFamily="34" charset="0"/>
              </a:rPr>
              <a:t>Referring to the discussion and consideration among the SOM-12 on session on Discussion and Consideration on draft provisional Agenda for the 6th CTI-CFF Ministerial Meeting (MM-6), the Senior Officials hereby:</a:t>
            </a:r>
          </a:p>
          <a:p>
            <a:pPr algn="just"/>
            <a:endParaRPr lang="en-GB" sz="2400" dirty="0">
              <a:latin typeface="Tw Cen MT" panose="020B0602020104020603" pitchFamily="34" charset="0"/>
            </a:endParaRPr>
          </a:p>
          <a:p>
            <a:pPr marL="457200" indent="-457200" algn="just">
              <a:buFont typeface="+mj-lt"/>
              <a:buAutoNum type="arabicParenR"/>
            </a:pPr>
            <a:r>
              <a:rPr lang="en-GB" sz="2400" dirty="0">
                <a:latin typeface="Tw Cen MT" panose="020B0602020104020603" pitchFamily="34" charset="0"/>
              </a:rPr>
              <a:t>To discuss and to consider the final draft Agenda of the 6th Ministerial Meeting (MM-6)</a:t>
            </a:r>
          </a:p>
          <a:p>
            <a:pPr marL="457200" indent="-457200" algn="just">
              <a:buFont typeface="+mj-lt"/>
              <a:buAutoNum type="arabicParenR"/>
            </a:pPr>
            <a:endParaRPr lang="en-GB" sz="2400" dirty="0">
              <a:latin typeface="Tw Cen MT" panose="020B0602020104020603" pitchFamily="34" charset="0"/>
            </a:endParaRPr>
          </a:p>
          <a:p>
            <a:pPr marL="457200" indent="-457200" algn="just">
              <a:buFont typeface="+mj-lt"/>
              <a:buAutoNum type="arabicParenR"/>
            </a:pPr>
            <a:r>
              <a:rPr lang="en-GB" sz="2400" dirty="0">
                <a:latin typeface="Tw Cen MT" panose="020B0602020104020603" pitchFamily="34" charset="0"/>
              </a:rPr>
              <a:t>To adopt and to recommend for approval of the Agenda for the 6th Ministerial Meeting which will chaired by the Chair of CTI-CFF Council of Ministers from Papua New Guinea.</a:t>
            </a:r>
          </a:p>
          <a:p>
            <a:pPr algn="just"/>
            <a:endParaRPr lang="en-GB" sz="2400" dirty="0">
              <a:latin typeface="Tw Cen MT" panose="020B0602020104020603" pitchFamily="34" charset="0"/>
            </a:endParaRPr>
          </a:p>
          <a:p>
            <a:pPr algn="just"/>
            <a:endParaRPr lang="en-US" sz="2400" dirty="0">
              <a:latin typeface="Tw Cen MT" panose="020B0602020104020603" pitchFamily="34" charset="0"/>
            </a:endParaRPr>
          </a:p>
        </p:txBody>
      </p:sp>
    </p:spTree>
    <p:extLst>
      <p:ext uri="{BB962C8B-B14F-4D97-AF65-F5344CB8AC3E}">
        <p14:creationId xmlns:p14="http://schemas.microsoft.com/office/powerpoint/2010/main" val="343145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644</TotalTime>
  <Words>437</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Bebas Neue Bold</vt:lpstr>
      <vt:lpstr>Calibri</vt:lpstr>
      <vt:lpstr>Calibri Light</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20</cp:revision>
  <dcterms:created xsi:type="dcterms:W3CDTF">2016-09-05T19:41:43Z</dcterms:created>
  <dcterms:modified xsi:type="dcterms:W3CDTF">2016-10-29T09:22:42Z</dcterms:modified>
</cp:coreProperties>
</file>